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8" r:id="rId2"/>
    <p:sldId id="258" r:id="rId3"/>
    <p:sldId id="259" r:id="rId4"/>
    <p:sldId id="267" r:id="rId5"/>
    <p:sldId id="261" r:id="rId6"/>
    <p:sldId id="262" r:id="rId7"/>
    <p:sldId id="265" r:id="rId8"/>
    <p:sldId id="266" r:id="rId9"/>
    <p:sldId id="257" r:id="rId10"/>
    <p:sldId id="270" r:id="rId11"/>
    <p:sldId id="263" r:id="rId12"/>
    <p:sldId id="269" r:id="rId13"/>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93" autoAdjust="0"/>
    <p:restoredTop sz="82474"/>
  </p:normalViewPr>
  <p:slideViewPr>
    <p:cSldViewPr snapToGrid="0">
      <p:cViewPr varScale="1">
        <p:scale>
          <a:sx n="69" d="100"/>
          <a:sy n="69" d="100"/>
        </p:scale>
        <p:origin x="-120"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fileserver3\Users%20Files\mtambaks\Desktop\Att&#299;st&#299;bas%20scen&#257;riji%20precent&#257;cija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2200">
                <a:solidFill>
                  <a:srgbClr val="660033"/>
                </a:solidFill>
              </a:defRPr>
            </a:pPr>
            <a:r>
              <a:rPr lang="en-US" sz="2200">
                <a:solidFill>
                  <a:srgbClr val="660033"/>
                </a:solidFill>
              </a:rPr>
              <a:t>Farmācijas nozares TOP</a:t>
            </a:r>
            <a:r>
              <a:rPr lang="lv-LV" sz="2200">
                <a:solidFill>
                  <a:srgbClr val="660033"/>
                </a:solidFill>
              </a:rPr>
              <a:t>3 uzņēmumu prognozes ar un bez valsts atbalsta</a:t>
            </a:r>
            <a:r>
              <a:rPr lang="en-US" sz="2200">
                <a:solidFill>
                  <a:srgbClr val="660033"/>
                </a:solidFill>
              </a:rPr>
              <a:t> </a:t>
            </a:r>
          </a:p>
        </c:rich>
      </c:tx>
      <c:layout/>
      <c:overlay val="0"/>
      <c:spPr>
        <a:noFill/>
        <a:ln>
          <a:noFill/>
        </a:ln>
        <a:effectLst/>
      </c:spPr>
    </c:title>
    <c:autoTitleDeleted val="0"/>
    <c:plotArea>
      <c:layout/>
      <c:barChart>
        <c:barDir val="col"/>
        <c:grouping val="clustered"/>
        <c:varyColors val="0"/>
        <c:ser>
          <c:idx val="2"/>
          <c:order val="1"/>
          <c:tx>
            <c:strRef>
              <c:f>Sheet1!$A$6</c:f>
              <c:strCache>
                <c:ptCount val="1"/>
                <c:pt idx="0">
                  <c:v>R&amp;D bez atbalsta</c:v>
                </c:pt>
              </c:strCache>
            </c:strRef>
          </c:tx>
          <c:spPr>
            <a:solidFill>
              <a:schemeClr val="accent3"/>
            </a:solidFill>
            <a:ln>
              <a:noFill/>
            </a:ln>
            <a:effectLst/>
          </c:spPr>
          <c:invertIfNegative val="0"/>
          <c:val>
            <c:numRef>
              <c:f>Sheet1!$B$6:$I$6</c:f>
              <c:numCache>
                <c:formatCode>#,##0</c:formatCode>
                <c:ptCount val="8"/>
                <c:pt idx="0">
                  <c:v>29</c:v>
                </c:pt>
                <c:pt idx="1">
                  <c:v>26.474</c:v>
                </c:pt>
                <c:pt idx="2">
                  <c:v>25.978379999999991</c:v>
                </c:pt>
                <c:pt idx="3">
                  <c:v>27.087766599999991</c:v>
                </c:pt>
                <c:pt idx="4">
                  <c:v>27.626935261999996</c:v>
                </c:pt>
                <c:pt idx="5">
                  <c:v>29.195820730339992</c:v>
                </c:pt>
                <c:pt idx="6">
                  <c:v>29.804528181463795</c:v>
                </c:pt>
                <c:pt idx="7">
                  <c:v>30.455845154166262</c:v>
                </c:pt>
              </c:numCache>
            </c:numRef>
          </c:val>
          <c:extLst xmlns:c16r2="http://schemas.microsoft.com/office/drawing/2015/06/chart">
            <c:ext xmlns:c16="http://schemas.microsoft.com/office/drawing/2014/chart" uri="{C3380CC4-5D6E-409C-BE32-E72D297353CC}">
              <c16:uniqueId val="{00000000-3490-40FB-AB60-B077BEA0CFE7}"/>
            </c:ext>
          </c:extLst>
        </c:ser>
        <c:ser>
          <c:idx val="5"/>
          <c:order val="4"/>
          <c:tx>
            <c:strRef>
              <c:f>Sheet1!$A$7</c:f>
              <c:strCache>
                <c:ptCount val="1"/>
                <c:pt idx="0">
                  <c:v>R&amp;D ar atbalstu</c:v>
                </c:pt>
              </c:strCache>
            </c:strRef>
          </c:tx>
          <c:spPr>
            <a:solidFill>
              <a:schemeClr val="accent6"/>
            </a:solidFill>
            <a:ln>
              <a:noFill/>
            </a:ln>
            <a:effectLst/>
          </c:spPr>
          <c:invertIfNegative val="0"/>
          <c:val>
            <c:numRef>
              <c:f>Sheet1!$B$7:$I$7</c:f>
              <c:numCache>
                <c:formatCode>#,##0</c:formatCode>
                <c:ptCount val="8"/>
                <c:pt idx="0">
                  <c:v>31</c:v>
                </c:pt>
                <c:pt idx="1">
                  <c:v>36.634</c:v>
                </c:pt>
                <c:pt idx="2">
                  <c:v>39.598380000000013</c:v>
                </c:pt>
                <c:pt idx="3">
                  <c:v>42.195266600000004</c:v>
                </c:pt>
                <c:pt idx="4">
                  <c:v>38.726935262000012</c:v>
                </c:pt>
                <c:pt idx="5">
                  <c:v>39.295820730340012</c:v>
                </c:pt>
                <c:pt idx="6">
                  <c:v>32.5</c:v>
                </c:pt>
                <c:pt idx="7">
                  <c:v>34.290145612762821</c:v>
                </c:pt>
              </c:numCache>
            </c:numRef>
          </c:val>
          <c:extLst xmlns:c16r2="http://schemas.microsoft.com/office/drawing/2015/06/chart">
            <c:ext xmlns:c16="http://schemas.microsoft.com/office/drawing/2014/chart" uri="{C3380CC4-5D6E-409C-BE32-E72D297353CC}">
              <c16:uniqueId val="{00000001-3490-40FB-AB60-B077BEA0CFE7}"/>
            </c:ext>
          </c:extLst>
        </c:ser>
        <c:ser>
          <c:idx val="0"/>
          <c:order val="6"/>
          <c:tx>
            <c:strRef>
              <c:f>Sheet1!$A$10</c:f>
              <c:strCache>
                <c:ptCount val="1"/>
                <c:pt idx="0">
                  <c:v>Papildus radītie tiešie nodokļi</c:v>
                </c:pt>
              </c:strCache>
            </c:strRef>
          </c:tx>
          <c:spPr>
            <a:solidFill>
              <a:schemeClr val="accent1"/>
            </a:solidFill>
            <a:ln>
              <a:noFill/>
            </a:ln>
            <a:effectLst/>
          </c:spPr>
          <c:invertIfNegative val="0"/>
          <c:cat>
            <c:numRef>
              <c:f>Sheet1!$B$3:$I$3</c:f>
              <c:numCache>
                <c:formatCode>General</c:formatCode>
                <c:ptCount val="8"/>
                <c:pt idx="0">
                  <c:v>2020</c:v>
                </c:pt>
                <c:pt idx="1">
                  <c:v>2021</c:v>
                </c:pt>
                <c:pt idx="2">
                  <c:v>2022</c:v>
                </c:pt>
                <c:pt idx="3">
                  <c:v>2023</c:v>
                </c:pt>
                <c:pt idx="4">
                  <c:v>2024</c:v>
                </c:pt>
                <c:pt idx="5">
                  <c:v>2025</c:v>
                </c:pt>
                <c:pt idx="6">
                  <c:v>2026</c:v>
                </c:pt>
                <c:pt idx="7">
                  <c:v>2027</c:v>
                </c:pt>
              </c:numCache>
            </c:numRef>
          </c:cat>
          <c:val>
            <c:numRef>
              <c:f>Sheet1!$B$10:$I$10</c:f>
              <c:numCache>
                <c:formatCode>0</c:formatCode>
                <c:ptCount val="8"/>
                <c:pt idx="0">
                  <c:v>5.7500000000000009E-2</c:v>
                </c:pt>
                <c:pt idx="1">
                  <c:v>0.17250000000000001</c:v>
                </c:pt>
                <c:pt idx="2">
                  <c:v>0.34500000000000008</c:v>
                </c:pt>
                <c:pt idx="3">
                  <c:v>1.7825</c:v>
                </c:pt>
                <c:pt idx="4">
                  <c:v>3.105</c:v>
                </c:pt>
                <c:pt idx="5">
                  <c:v>5.1761499999999989</c:v>
                </c:pt>
                <c:pt idx="6">
                  <c:v>7.3849894999999952</c:v>
                </c:pt>
                <c:pt idx="7">
                  <c:v>9.8497786349999998</c:v>
                </c:pt>
              </c:numCache>
            </c:numRef>
          </c:val>
          <c:extLst xmlns:c16r2="http://schemas.microsoft.com/office/drawing/2015/06/chart">
            <c:ext xmlns:c16="http://schemas.microsoft.com/office/drawing/2014/chart" uri="{C3380CC4-5D6E-409C-BE32-E72D297353CC}">
              <c16:uniqueId val="{00000002-3490-40FB-AB60-B077BEA0CFE7}"/>
            </c:ext>
          </c:extLst>
        </c:ser>
        <c:dLbls>
          <c:showLegendKey val="0"/>
          <c:showVal val="0"/>
          <c:showCatName val="0"/>
          <c:showSerName val="0"/>
          <c:showPercent val="0"/>
          <c:showBubbleSize val="0"/>
        </c:dLbls>
        <c:gapWidth val="150"/>
        <c:axId val="130332928"/>
        <c:axId val="130331008"/>
      </c:barChart>
      <c:lineChart>
        <c:grouping val="standard"/>
        <c:varyColors val="0"/>
        <c:ser>
          <c:idx val="1"/>
          <c:order val="0"/>
          <c:tx>
            <c:strRef>
              <c:f>Sheet1!$A$4</c:f>
              <c:strCache>
                <c:ptCount val="1"/>
                <c:pt idx="0">
                  <c:v>Apgrozījums bez atbalstu</c:v>
                </c:pt>
              </c:strCache>
            </c:strRef>
          </c:tx>
          <c:spPr>
            <a:ln w="28575" cap="rnd">
              <a:solidFill>
                <a:schemeClr val="accent2"/>
              </a:solidFill>
              <a:round/>
            </a:ln>
            <a:effectLst/>
          </c:spPr>
          <c:marker>
            <c:symbol val="none"/>
          </c:marker>
          <c:cat>
            <c:numRef>
              <c:f>Sheet1!$B$3:$I$3</c:f>
              <c:numCache>
                <c:formatCode>General</c:formatCode>
                <c:ptCount val="8"/>
                <c:pt idx="0">
                  <c:v>2020</c:v>
                </c:pt>
                <c:pt idx="1">
                  <c:v>2021</c:v>
                </c:pt>
                <c:pt idx="2">
                  <c:v>2022</c:v>
                </c:pt>
                <c:pt idx="3">
                  <c:v>2023</c:v>
                </c:pt>
                <c:pt idx="4">
                  <c:v>2024</c:v>
                </c:pt>
                <c:pt idx="5">
                  <c:v>2025</c:v>
                </c:pt>
                <c:pt idx="6">
                  <c:v>2026</c:v>
                </c:pt>
                <c:pt idx="7">
                  <c:v>2027</c:v>
                </c:pt>
              </c:numCache>
            </c:numRef>
          </c:cat>
          <c:val>
            <c:numRef>
              <c:f>Sheet1!$B$4:$I$4</c:f>
              <c:numCache>
                <c:formatCode>#,##0</c:formatCode>
                <c:ptCount val="8"/>
                <c:pt idx="0">
                  <c:v>227.32817000000003</c:v>
                </c:pt>
                <c:pt idx="1">
                  <c:v>245.30871935000005</c:v>
                </c:pt>
                <c:pt idx="2">
                  <c:v>268.58569891424992</c:v>
                </c:pt>
                <c:pt idx="3">
                  <c:v>294.42291235453371</c:v>
                </c:pt>
                <c:pt idx="4">
                  <c:v>330.70867253403316</c:v>
                </c:pt>
                <c:pt idx="5">
                  <c:v>377.14264952340505</c:v>
                </c:pt>
                <c:pt idx="6">
                  <c:v>424.63992900910711</c:v>
                </c:pt>
                <c:pt idx="7">
                  <c:v>484.48142687938025</c:v>
                </c:pt>
              </c:numCache>
            </c:numRef>
          </c:val>
          <c:smooth val="0"/>
          <c:extLst xmlns:c16r2="http://schemas.microsoft.com/office/drawing/2015/06/chart">
            <c:ext xmlns:c16="http://schemas.microsoft.com/office/drawing/2014/chart" uri="{C3380CC4-5D6E-409C-BE32-E72D297353CC}">
              <c16:uniqueId val="{00000003-3490-40FB-AB60-B077BEA0CFE7}"/>
            </c:ext>
          </c:extLst>
        </c:ser>
        <c:ser>
          <c:idx val="4"/>
          <c:order val="3"/>
          <c:tx>
            <c:strRef>
              <c:f>Sheet1!$A$5</c:f>
              <c:strCache>
                <c:ptCount val="1"/>
                <c:pt idx="0">
                  <c:v>Apgrozījums ar atbalstu</c:v>
                </c:pt>
              </c:strCache>
            </c:strRef>
          </c:tx>
          <c:spPr>
            <a:ln w="28575" cap="rnd">
              <a:solidFill>
                <a:schemeClr val="accent5"/>
              </a:solidFill>
              <a:round/>
            </a:ln>
            <a:effectLst/>
          </c:spPr>
          <c:marker>
            <c:symbol val="none"/>
          </c:marker>
          <c:cat>
            <c:numRef>
              <c:f>Sheet1!$B$3:$I$3</c:f>
              <c:numCache>
                <c:formatCode>General</c:formatCode>
                <c:ptCount val="8"/>
                <c:pt idx="0">
                  <c:v>2020</c:v>
                </c:pt>
                <c:pt idx="1">
                  <c:v>2021</c:v>
                </c:pt>
                <c:pt idx="2">
                  <c:v>2022</c:v>
                </c:pt>
                <c:pt idx="3">
                  <c:v>2023</c:v>
                </c:pt>
                <c:pt idx="4">
                  <c:v>2024</c:v>
                </c:pt>
                <c:pt idx="5">
                  <c:v>2025</c:v>
                </c:pt>
                <c:pt idx="6">
                  <c:v>2026</c:v>
                </c:pt>
                <c:pt idx="7">
                  <c:v>2027</c:v>
                </c:pt>
              </c:numCache>
            </c:numRef>
          </c:cat>
          <c:val>
            <c:numRef>
              <c:f>Sheet1!$B$5:$I$5</c:f>
              <c:numCache>
                <c:formatCode>#,##0</c:formatCode>
                <c:ptCount val="8"/>
                <c:pt idx="0">
                  <c:v>227.82817000000003</c:v>
                </c:pt>
                <c:pt idx="1">
                  <c:v>246.80871935000005</c:v>
                </c:pt>
                <c:pt idx="2">
                  <c:v>271.58569891424992</c:v>
                </c:pt>
                <c:pt idx="3">
                  <c:v>309.92291235453371</c:v>
                </c:pt>
                <c:pt idx="4">
                  <c:v>357.70867253403316</c:v>
                </c:pt>
                <c:pt idx="5">
                  <c:v>422.15264952340505</c:v>
                </c:pt>
                <c:pt idx="6">
                  <c:v>488.85722900910707</c:v>
                </c:pt>
                <c:pt idx="7">
                  <c:v>570.1316758793804</c:v>
                </c:pt>
              </c:numCache>
            </c:numRef>
          </c:val>
          <c:smooth val="0"/>
          <c:extLst xmlns:c16r2="http://schemas.microsoft.com/office/drawing/2015/06/chart">
            <c:ext xmlns:c16="http://schemas.microsoft.com/office/drawing/2014/chart" uri="{C3380CC4-5D6E-409C-BE32-E72D297353CC}">
              <c16:uniqueId val="{00000004-3490-40FB-AB60-B077BEA0CFE7}"/>
            </c:ext>
          </c:extLst>
        </c:ser>
        <c:dLbls>
          <c:showLegendKey val="0"/>
          <c:showVal val="0"/>
          <c:showCatName val="0"/>
          <c:showSerName val="0"/>
          <c:showPercent val="0"/>
          <c:showBubbleSize val="0"/>
        </c:dLbls>
        <c:marker val="1"/>
        <c:smooth val="0"/>
        <c:axId val="130298240"/>
        <c:axId val="130300160"/>
      </c:lineChart>
      <c:lineChart>
        <c:grouping val="stacked"/>
        <c:varyColors val="0"/>
        <c:ser>
          <c:idx val="3"/>
          <c:order val="2"/>
          <c:tx>
            <c:strRef>
              <c:f>Sheet1!$A$8</c:f>
              <c:strCache>
                <c:ptCount val="1"/>
                <c:pt idx="0">
                  <c:v>R&amp;D Infrastr. bez atbalsta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Sheet1!$B$3:$I$3</c:f>
              <c:numCache>
                <c:formatCode>General</c:formatCode>
                <c:ptCount val="8"/>
                <c:pt idx="0">
                  <c:v>2020</c:v>
                </c:pt>
                <c:pt idx="1">
                  <c:v>2021</c:v>
                </c:pt>
                <c:pt idx="2">
                  <c:v>2022</c:v>
                </c:pt>
                <c:pt idx="3">
                  <c:v>2023</c:v>
                </c:pt>
                <c:pt idx="4">
                  <c:v>2024</c:v>
                </c:pt>
                <c:pt idx="5">
                  <c:v>2025</c:v>
                </c:pt>
                <c:pt idx="6">
                  <c:v>2026</c:v>
                </c:pt>
                <c:pt idx="7">
                  <c:v>2027</c:v>
                </c:pt>
              </c:numCache>
            </c:numRef>
          </c:cat>
          <c:val>
            <c:numRef>
              <c:f>Sheet1!$B$8:$I$8</c:f>
              <c:numCache>
                <c:formatCode>#,##0</c:formatCode>
                <c:ptCount val="8"/>
                <c:pt idx="0">
                  <c:v>3.2674225500000005</c:v>
                </c:pt>
                <c:pt idx="1">
                  <c:v>4.4846307902499998</c:v>
                </c:pt>
                <c:pt idx="2">
                  <c:v>5.4737854837137512</c:v>
                </c:pt>
                <c:pt idx="3">
                  <c:v>4.9688436853180074</c:v>
                </c:pt>
                <c:pt idx="4">
                  <c:v>5.4456300880104971</c:v>
                </c:pt>
                <c:pt idx="5">
                  <c:v>6.0536397428510753</c:v>
                </c:pt>
                <c:pt idx="6">
                  <c:v>6.6762489351366083</c:v>
                </c:pt>
                <c:pt idx="7">
                  <c:v>7.4975364031907041</c:v>
                </c:pt>
              </c:numCache>
            </c:numRef>
          </c:val>
          <c:smooth val="0"/>
          <c:extLst xmlns:c16r2="http://schemas.microsoft.com/office/drawing/2015/06/chart">
            <c:ext xmlns:c16="http://schemas.microsoft.com/office/drawing/2014/chart" uri="{C3380CC4-5D6E-409C-BE32-E72D297353CC}">
              <c16:uniqueId val="{00000005-3490-40FB-AB60-B077BEA0CFE7}"/>
            </c:ext>
          </c:extLst>
        </c:ser>
        <c:ser>
          <c:idx val="6"/>
          <c:order val="5"/>
          <c:tx>
            <c:strRef>
              <c:f>Sheet1!$A$9</c:f>
              <c:strCache>
                <c:ptCount val="1"/>
                <c:pt idx="0">
                  <c:v>R&amp;D Infrastr. ar atbalstu</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Sheet1!$B$3:$I$3</c:f>
              <c:numCache>
                <c:formatCode>General</c:formatCode>
                <c:ptCount val="8"/>
                <c:pt idx="0">
                  <c:v>2020</c:v>
                </c:pt>
                <c:pt idx="1">
                  <c:v>2021</c:v>
                </c:pt>
                <c:pt idx="2">
                  <c:v>2022</c:v>
                </c:pt>
                <c:pt idx="3">
                  <c:v>2023</c:v>
                </c:pt>
                <c:pt idx="4">
                  <c:v>2024</c:v>
                </c:pt>
                <c:pt idx="5">
                  <c:v>2025</c:v>
                </c:pt>
                <c:pt idx="6">
                  <c:v>2026</c:v>
                </c:pt>
                <c:pt idx="7">
                  <c:v>2027</c:v>
                </c:pt>
              </c:numCache>
            </c:numRef>
          </c:cat>
          <c:val>
            <c:numRef>
              <c:f>Sheet1!$B$9:$I$9</c:f>
              <c:numCache>
                <c:formatCode>#,##0</c:formatCode>
                <c:ptCount val="8"/>
                <c:pt idx="0">
                  <c:v>3.2674225500000005</c:v>
                </c:pt>
                <c:pt idx="1">
                  <c:v>3.4846307902500002</c:v>
                </c:pt>
                <c:pt idx="2">
                  <c:v>4.4737854837137512</c:v>
                </c:pt>
                <c:pt idx="3">
                  <c:v>4.028843685318007</c:v>
                </c:pt>
                <c:pt idx="4">
                  <c:v>4.5656300880104954</c:v>
                </c:pt>
                <c:pt idx="5">
                  <c:v>6.3041397428510741</c:v>
                </c:pt>
                <c:pt idx="6">
                  <c:v>7.0572489351366068</c:v>
                </c:pt>
                <c:pt idx="7">
                  <c:v>8.0090364031907058</c:v>
                </c:pt>
              </c:numCache>
            </c:numRef>
          </c:val>
          <c:smooth val="0"/>
          <c:extLst xmlns:c16r2="http://schemas.microsoft.com/office/drawing/2015/06/chart">
            <c:ext xmlns:c16="http://schemas.microsoft.com/office/drawing/2014/chart" uri="{C3380CC4-5D6E-409C-BE32-E72D297353CC}">
              <c16:uniqueId val="{00000006-3490-40FB-AB60-B077BEA0CFE7}"/>
            </c:ext>
          </c:extLst>
        </c:ser>
        <c:dLbls>
          <c:showLegendKey val="0"/>
          <c:showVal val="0"/>
          <c:showCatName val="0"/>
          <c:showSerName val="0"/>
          <c:showPercent val="0"/>
          <c:showBubbleSize val="0"/>
        </c:dLbls>
        <c:marker val="1"/>
        <c:smooth val="0"/>
        <c:axId val="130332928"/>
        <c:axId val="130331008"/>
      </c:lineChart>
      <c:catAx>
        <c:axId val="13029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lv-LV"/>
          </a:p>
        </c:txPr>
        <c:crossAx val="130300160"/>
        <c:crosses val="autoZero"/>
        <c:auto val="1"/>
        <c:lblAlgn val="ctr"/>
        <c:lblOffset val="100"/>
        <c:noMultiLvlLbl val="0"/>
      </c:catAx>
      <c:valAx>
        <c:axId val="130300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400"/>
                </a:pPr>
                <a:r>
                  <a:rPr lang="lv-LV" sz="1400"/>
                  <a:t>Apgrozījums, milj. EUR </a:t>
                </a:r>
              </a:p>
            </c:rich>
          </c:tx>
          <c:layout>
            <c:manualLayout>
              <c:xMode val="edge"/>
              <c:yMode val="edge"/>
              <c:x val="7.8855721990695779E-2"/>
              <c:y val="0.27746400810834809"/>
            </c:manualLayout>
          </c:layout>
          <c:overlay val="0"/>
          <c:spPr>
            <a:noFill/>
            <a:ln>
              <a:noFill/>
            </a:ln>
            <a:effectLst/>
          </c:spPr>
        </c:title>
        <c:numFmt formatCode="#,##0" sourceLinked="1"/>
        <c:majorTickMark val="none"/>
        <c:minorTickMark val="none"/>
        <c:tickLblPos val="nextTo"/>
        <c:spPr>
          <a:noFill/>
          <a:ln>
            <a:noFill/>
          </a:ln>
          <a:effectLst/>
        </c:spPr>
        <c:txPr>
          <a:bodyPr rot="-60000000" vert="horz"/>
          <a:lstStyle/>
          <a:p>
            <a:pPr>
              <a:defRPr/>
            </a:pPr>
            <a:endParaRPr lang="lv-LV"/>
          </a:p>
        </c:txPr>
        <c:crossAx val="130298240"/>
        <c:crosses val="autoZero"/>
        <c:crossBetween val="between"/>
      </c:valAx>
      <c:valAx>
        <c:axId val="130331008"/>
        <c:scaling>
          <c:orientation val="minMax"/>
          <c:max val="100"/>
        </c:scaling>
        <c:delete val="0"/>
        <c:axPos val="r"/>
        <c:title>
          <c:tx>
            <c:rich>
              <a:bodyPr rot="-5400000" vert="horz"/>
              <a:lstStyle/>
              <a:p>
                <a:pPr>
                  <a:defRPr sz="1400"/>
                </a:pPr>
                <a:r>
                  <a:rPr lang="lv-LV" sz="1400"/>
                  <a:t>Investīcijas, milj. EUR</a:t>
                </a:r>
              </a:p>
            </c:rich>
          </c:tx>
          <c:layout/>
          <c:overlay val="0"/>
          <c:spPr>
            <a:noFill/>
            <a:ln>
              <a:noFill/>
            </a:ln>
            <a:effectLst/>
          </c:spPr>
        </c:title>
        <c:numFmt formatCode="#,##0" sourceLinked="1"/>
        <c:majorTickMark val="out"/>
        <c:minorTickMark val="none"/>
        <c:tickLblPos val="nextTo"/>
        <c:spPr>
          <a:noFill/>
          <a:ln>
            <a:noFill/>
          </a:ln>
          <a:effectLst/>
        </c:spPr>
        <c:txPr>
          <a:bodyPr rot="-60000000" vert="horz"/>
          <a:lstStyle/>
          <a:p>
            <a:pPr>
              <a:defRPr/>
            </a:pPr>
            <a:endParaRPr lang="lv-LV"/>
          </a:p>
        </c:txPr>
        <c:crossAx val="130332928"/>
        <c:crosses val="max"/>
        <c:crossBetween val="between"/>
      </c:valAx>
      <c:catAx>
        <c:axId val="130332928"/>
        <c:scaling>
          <c:orientation val="minMax"/>
        </c:scaling>
        <c:delete val="1"/>
        <c:axPos val="b"/>
        <c:majorTickMark val="out"/>
        <c:minorTickMark val="none"/>
        <c:tickLblPos val="none"/>
        <c:crossAx val="13033100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dTable>
      <c:spPr>
        <a:noFill/>
        <a:ln>
          <a:noFill/>
        </a:ln>
        <a:effectLst/>
      </c:spPr>
    </c:plotArea>
    <c:legend>
      <c:legendPos val="b"/>
      <c:layout/>
      <c:overlay val="0"/>
      <c:spPr>
        <a:noFill/>
        <a:ln>
          <a:noFill/>
        </a:ln>
        <a:effectLst/>
      </c:spPr>
      <c:txPr>
        <a:bodyPr rot="0" vert="horz"/>
        <a:lstStyle/>
        <a:p>
          <a:pPr>
            <a:defRPr sz="1050"/>
          </a:pPr>
          <a:endParaRPr lang="lv-LV"/>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latin typeface="Arial Narrow" pitchFamily="34" charset="0"/>
        </a:defRPr>
      </a:pPr>
      <a:endParaRPr lang="lv-LV"/>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7BB4E-834E-D140-B8CD-DFC8F2296EBD}" type="datetimeFigureOut">
              <a:rPr lang="en-US" smtClean="0"/>
              <a:pPr/>
              <a:t>6/3/2019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DE346-8074-574B-8AD3-81DE76C28C2C}" type="slidenum">
              <a:rPr lang="en-US" smtClean="0"/>
              <a:pPr/>
              <a:t>‹#›</a:t>
            </a:fld>
            <a:endParaRPr lang="en-US"/>
          </a:p>
        </p:txBody>
      </p:sp>
    </p:spTree>
    <p:extLst>
      <p:ext uri="{BB962C8B-B14F-4D97-AF65-F5344CB8AC3E}">
        <p14:creationId xmlns:p14="http://schemas.microsoft.com/office/powerpoint/2010/main" val="1759452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lv-LV" sz="1200" dirty="0">
                <a:latin typeface="Arial" panose="020B0604020202020204" pitchFamily="34" charset="0"/>
                <a:ea typeface="Calibri" panose="020F0502020204030204" pitchFamily="34" charset="0"/>
                <a:cs typeface="Arial" panose="020B0604020202020204" pitchFamily="34" charset="0"/>
              </a:rPr>
              <a:t>1.1. 3 uzņēmumu īss apraksts, kopējais apgrozījums un eksports pret visu Latvijas farmācijas uzņēmumu apgrozījumu, eksportu (uzskatāmi parādīt, ka mēs 3 esam vairāk kā 80% no visas farmācijas rūpniecības Latvijā) </a:t>
            </a:r>
            <a:endParaRPr lang="en-US" sz="12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lv-LV" sz="1200" b="1" i="1" dirty="0">
                <a:latin typeface="Arial" panose="020B0604020202020204" pitchFamily="34" charset="0"/>
                <a:ea typeface="Calibri" panose="020F0502020204030204" pitchFamily="34" charset="0"/>
                <a:cs typeface="Arial" panose="020B0604020202020204" pitchFamily="34" charset="0"/>
              </a:rPr>
              <a:t>(1 slaids)</a:t>
            </a:r>
            <a:r>
              <a:rPr lang="lv-LV" sz="1200" i="1" dirty="0">
                <a:latin typeface="Arial" panose="020B0604020202020204" pitchFamily="34" charset="0"/>
                <a:ea typeface="Calibri" panose="020F0502020204030204" pitchFamily="34" charset="0"/>
                <a:cs typeface="Arial" panose="020B0604020202020204" pitchFamily="34" charset="0"/>
              </a:rPr>
              <a:t> Katrs iedod informāciju par savu uzņēmumu Rainai līdz 30.05., Raina pieliek klāt par nozari un noformē. Var kā </a:t>
            </a:r>
            <a:r>
              <a:rPr lang="lv-LV" sz="1200" i="1" dirty="0" err="1">
                <a:latin typeface="Arial" panose="020B0604020202020204" pitchFamily="34" charset="0"/>
                <a:ea typeface="Calibri" panose="020F0502020204030204" pitchFamily="34" charset="0"/>
                <a:cs typeface="Arial" panose="020B0604020202020204" pitchFamily="34" charset="0"/>
              </a:rPr>
              <a:t>infografiku</a:t>
            </a:r>
            <a:r>
              <a:rPr lang="lv-LV" sz="1200" i="1" dirty="0">
                <a:latin typeface="Arial" panose="020B0604020202020204" pitchFamily="34" charset="0"/>
                <a:ea typeface="Calibri" panose="020F0502020204030204" pitchFamily="34" charset="0"/>
                <a:cs typeface="Arial" panose="020B0604020202020204" pitchFamily="34" charset="0"/>
              </a:rPr>
              <a:t> – labāk ielīdīs 1 slaidā. </a:t>
            </a:r>
            <a:endParaRPr lang="en-US" sz="1200"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6BDE346-8074-574B-8AD3-81DE76C28C2C}" type="slidenum">
              <a:rPr lang="en-US" smtClean="0"/>
              <a:pPr/>
              <a:t>2</a:t>
            </a:fld>
            <a:endParaRPr lang="en-US"/>
          </a:p>
        </p:txBody>
      </p:sp>
    </p:spTree>
    <p:extLst>
      <p:ext uri="{BB962C8B-B14F-4D97-AF65-F5344CB8AC3E}">
        <p14:creationId xmlns:p14="http://schemas.microsoft.com/office/powerpoint/2010/main" val="60871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1.2. Mūsu produkti pēc veida – kardioloģija, neiroloģija, onkoloģija u.c. un to potenciāls, ja attīsta šo veidu produktus. Te es domāju divus salīdzinošus attēlus – viens ar mūsu produktiem % (piem. kardioloģija 15%, neiroloģija 15% utt.) un otrs ar pasaules saslimstību tendencēm konkrētā grupā</a:t>
            </a:r>
            <a:endParaRPr lang="en-US" dirty="0"/>
          </a:p>
          <a:p>
            <a:r>
              <a:rPr lang="lv-LV" b="1" i="1" dirty="0"/>
              <a:t>(1 slaids)</a:t>
            </a:r>
            <a:r>
              <a:rPr lang="lv-LV" i="1" dirty="0"/>
              <a:t> Katrs iedod informāciju par savu uzņēmumu Rainai līdz 30.05., Raina saliek slaidu </a:t>
            </a:r>
            <a:endParaRPr lang="en-US" dirty="0"/>
          </a:p>
          <a:p>
            <a:r>
              <a:rPr lang="lv-LV" i="1" dirty="0"/>
              <a:t> </a:t>
            </a:r>
            <a:endParaRPr lang="en-US" dirty="0"/>
          </a:p>
          <a:p>
            <a:endParaRPr lang="en-US" dirty="0"/>
          </a:p>
        </p:txBody>
      </p:sp>
      <p:sp>
        <p:nvSpPr>
          <p:cNvPr id="4" name="Slide Number Placeholder 3"/>
          <p:cNvSpPr>
            <a:spLocks noGrp="1"/>
          </p:cNvSpPr>
          <p:nvPr>
            <p:ph type="sldNum" sz="quarter" idx="5"/>
          </p:nvPr>
        </p:nvSpPr>
        <p:spPr/>
        <p:txBody>
          <a:bodyPr/>
          <a:lstStyle/>
          <a:p>
            <a:fld id="{96BDE346-8074-574B-8AD3-81DE76C28C2C}" type="slidenum">
              <a:rPr lang="en-US" smtClean="0"/>
              <a:pPr/>
              <a:t>3</a:t>
            </a:fld>
            <a:endParaRPr lang="en-US"/>
          </a:p>
        </p:txBody>
      </p:sp>
    </p:spTree>
    <p:extLst>
      <p:ext uri="{BB962C8B-B14F-4D97-AF65-F5344CB8AC3E}">
        <p14:creationId xmlns:p14="http://schemas.microsoft.com/office/powerpoint/2010/main" val="73111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a:p>
            <a:r>
              <a:rPr lang="lv-LV" dirty="0"/>
              <a:t>1.3. visu 3 uzņēmumu kopējie rādītāji R&amp;D un apgrozījumā pret vienu </a:t>
            </a:r>
            <a:r>
              <a:rPr lang="lv-LV" dirty="0" err="1"/>
              <a:t>Big</a:t>
            </a:r>
            <a:r>
              <a:rPr lang="lv-LV" dirty="0"/>
              <a:t> </a:t>
            </a:r>
            <a:r>
              <a:rPr lang="lv-LV" dirty="0" err="1"/>
              <a:t>Pharma</a:t>
            </a:r>
            <a:r>
              <a:rPr lang="lv-LV" dirty="0"/>
              <a:t> (piemēram, Novartis vai Roche), lai parādītu kā mēs izskatāmies pret citiem Eiropas farmācijas uzņēmumiem </a:t>
            </a:r>
            <a:endParaRPr lang="en-US" dirty="0"/>
          </a:p>
          <a:p>
            <a:r>
              <a:rPr lang="lv-LV" b="1" i="1" dirty="0"/>
              <a:t>(1 slaids)</a:t>
            </a:r>
            <a:r>
              <a:rPr lang="lv-LV" i="1" dirty="0"/>
              <a:t> Pieņemu, ka to vislabāk var salikt Vitālijs</a:t>
            </a:r>
          </a:p>
          <a:p>
            <a:endParaRPr lang="en-US" dirty="0"/>
          </a:p>
        </p:txBody>
      </p:sp>
      <p:sp>
        <p:nvSpPr>
          <p:cNvPr id="4" name="Slide Number Placeholder 3"/>
          <p:cNvSpPr>
            <a:spLocks noGrp="1"/>
          </p:cNvSpPr>
          <p:nvPr>
            <p:ph type="sldNum" sz="quarter" idx="5"/>
          </p:nvPr>
        </p:nvSpPr>
        <p:spPr/>
        <p:txBody>
          <a:bodyPr/>
          <a:lstStyle/>
          <a:p>
            <a:fld id="{96BDE346-8074-574B-8AD3-81DE76C28C2C}" type="slidenum">
              <a:rPr lang="en-US" smtClean="0"/>
              <a:pPr/>
              <a:t>4</a:t>
            </a:fld>
            <a:endParaRPr lang="en-US"/>
          </a:p>
        </p:txBody>
      </p:sp>
    </p:spTree>
    <p:extLst>
      <p:ext uri="{BB962C8B-B14F-4D97-AF65-F5344CB8AC3E}">
        <p14:creationId xmlns:p14="http://schemas.microsoft.com/office/powerpoint/2010/main" val="441919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1.4. Aktuālie šī brīža izaicinājumi, bet ne kā problēma, bet darbi pie kuriem šobrīd strādājam, cik tas prasa ieguldījumus</a:t>
            </a:r>
            <a:endParaRPr lang="en-US" dirty="0"/>
          </a:p>
          <a:p>
            <a:r>
              <a:rPr lang="lv-LV" b="1" i="1" dirty="0"/>
              <a:t>(1 slaids)</a:t>
            </a:r>
            <a:r>
              <a:rPr lang="lv-LV" i="1" dirty="0"/>
              <a:t> Visi var atsūtīt informāciju līdz 30.05. un Egils vai Andris saliek slaidu</a:t>
            </a:r>
            <a:endParaRPr lang="en-US" dirty="0"/>
          </a:p>
          <a:p>
            <a:r>
              <a:rPr lang="lv-LV" dirty="0"/>
              <a:t>esošo produktu reģistrācijas failu atbilstības nodrošināšana ES prasībām (8 gadi ~ 70 </a:t>
            </a:r>
            <a:r>
              <a:rPr lang="lv-LV" dirty="0" err="1"/>
              <a:t>mlj</a:t>
            </a:r>
            <a:r>
              <a:rPr lang="lv-LV" dirty="0"/>
              <a:t>.); </a:t>
            </a:r>
            <a:br>
              <a:rPr lang="lv-LV" dirty="0"/>
            </a:br>
            <a:r>
              <a:rPr lang="lv-LV" dirty="0"/>
              <a:t>2.        zāļu </a:t>
            </a:r>
            <a:r>
              <a:rPr lang="lv-LV" dirty="0" err="1"/>
              <a:t>pretviltošanas</a:t>
            </a:r>
            <a:r>
              <a:rPr lang="lv-LV" dirty="0"/>
              <a:t> un aprites uzraudzības prasību nodrošināšana ārpus ES valstīm (3 gadi ~2 </a:t>
            </a:r>
            <a:r>
              <a:rPr lang="lv-LV" dirty="0" err="1"/>
              <a:t>mlj</a:t>
            </a:r>
            <a:r>
              <a:rPr lang="lv-LV" dirty="0"/>
              <a:t>. (Krieviju neskaitot)); </a:t>
            </a:r>
            <a:br>
              <a:rPr lang="lv-LV" dirty="0"/>
            </a:br>
            <a:r>
              <a:rPr lang="lv-LV" dirty="0"/>
              <a:t>3.        jaunu produktu un to formu, indikāciju izstrāde (10 gadi ~ 100 </a:t>
            </a:r>
            <a:r>
              <a:rPr lang="lv-LV" dirty="0" err="1"/>
              <a:t>mlj</a:t>
            </a:r>
            <a:r>
              <a:rPr lang="lv-LV" dirty="0"/>
              <a:t>.) </a:t>
            </a:r>
          </a:p>
          <a:p>
            <a:endParaRPr lang="lv-LV" dirty="0"/>
          </a:p>
          <a:p>
            <a:r>
              <a:rPr lang="lv-LV" sz="1200" b="0" i="0" u="none" strike="noStrike" kern="1200" dirty="0">
                <a:solidFill>
                  <a:schemeClr val="tx1"/>
                </a:solidFill>
                <a:effectLst/>
                <a:latin typeface="+mn-lt"/>
                <a:ea typeface="+mn-ea"/>
                <a:cs typeface="+mn-cs"/>
              </a:rPr>
              <a:t>konkurence no zāļu ražotājiem ar lielu slēptu protekcionismu mājas tirgos;</a:t>
            </a:r>
            <a:r>
              <a:rPr lang="lv-LV" dirty="0"/>
              <a:t> </a:t>
            </a:r>
            <a:r>
              <a:rPr lang="lv-LV" sz="1200" b="0" i="0" u="none" strike="noStrike" kern="1200" dirty="0">
                <a:solidFill>
                  <a:schemeClr val="tx1"/>
                </a:solidFill>
                <a:effectLst/>
                <a:latin typeface="+mn-lt"/>
                <a:ea typeface="+mn-ea"/>
                <a:cs typeface="+mn-cs"/>
              </a:rPr>
              <a:t>specifiskas "</a:t>
            </a:r>
            <a:r>
              <a:rPr lang="lv-LV" sz="1200" b="0" i="0" u="none" strike="noStrike" kern="1200" dirty="0" err="1">
                <a:solidFill>
                  <a:schemeClr val="tx1"/>
                </a:solidFill>
                <a:effectLst/>
                <a:latin typeface="+mn-lt"/>
                <a:ea typeface="+mn-ea"/>
                <a:cs typeface="+mn-cs"/>
              </a:rPr>
              <a:t>entry</a:t>
            </a:r>
            <a:r>
              <a:rPr lang="lv-LV" sz="1200" b="0" i="0" u="none" strike="noStrike" kern="1200" dirty="0">
                <a:solidFill>
                  <a:schemeClr val="tx1"/>
                </a:solidFill>
                <a:effectLst/>
                <a:latin typeface="+mn-lt"/>
                <a:ea typeface="+mn-ea"/>
                <a:cs typeface="+mn-cs"/>
              </a:rPr>
              <a:t> </a:t>
            </a:r>
            <a:r>
              <a:rPr lang="lv-LV" sz="1200" b="0" i="0" u="none" strike="noStrike" kern="1200" dirty="0" err="1">
                <a:solidFill>
                  <a:schemeClr val="tx1"/>
                </a:solidFill>
                <a:effectLst/>
                <a:latin typeface="+mn-lt"/>
                <a:ea typeface="+mn-ea"/>
                <a:cs typeface="+mn-cs"/>
              </a:rPr>
              <a:t>barriers</a:t>
            </a:r>
            <a:r>
              <a:rPr lang="lv-LV" sz="1200" b="0" i="0" u="none" strike="noStrike" kern="1200" dirty="0">
                <a:solidFill>
                  <a:schemeClr val="tx1"/>
                </a:solidFill>
                <a:effectLst/>
                <a:latin typeface="+mn-lt"/>
                <a:ea typeface="+mn-ea"/>
                <a:cs typeface="+mn-cs"/>
              </a:rPr>
              <a:t>" un vairāku gadu ilga zāļu reģistrācija jaunos tirgos ārpus ES;</a:t>
            </a:r>
            <a:r>
              <a:rPr lang="lv-LV" dirty="0"/>
              <a:t> </a:t>
            </a:r>
          </a:p>
          <a:p>
            <a:endParaRPr lang="lv-LV" sz="1200" b="0" i="0" u="none" strike="noStrike" kern="1200" dirty="0">
              <a:solidFill>
                <a:schemeClr val="tx1"/>
              </a:solidFill>
              <a:effectLst/>
              <a:latin typeface="+mn-lt"/>
              <a:ea typeface="+mn-ea"/>
              <a:cs typeface="+mn-cs"/>
            </a:endParaRPr>
          </a:p>
          <a:p>
            <a:r>
              <a:rPr lang="lv-LV" sz="1200" b="0" i="0" u="none" strike="noStrike" kern="1200" dirty="0">
                <a:solidFill>
                  <a:schemeClr val="tx1"/>
                </a:solidFill>
                <a:effectLst/>
                <a:latin typeface="+mn-lt"/>
                <a:ea typeface="+mn-ea"/>
                <a:cs typeface="+mn-cs"/>
              </a:rPr>
              <a:t>papildus izmaksas un investīcijas EK + </a:t>
            </a:r>
            <a:r>
              <a:rPr lang="lv-LV" sz="1200" b="0" i="0" u="none" strike="noStrike" kern="1200" dirty="0" err="1">
                <a:solidFill>
                  <a:schemeClr val="tx1"/>
                </a:solidFill>
                <a:effectLst/>
                <a:latin typeface="+mn-lt"/>
                <a:ea typeface="+mn-ea"/>
                <a:cs typeface="+mn-cs"/>
              </a:rPr>
              <a:t>Rus</a:t>
            </a:r>
            <a:r>
              <a:rPr lang="lv-LV" sz="1200" b="0" i="0" u="none" strike="noStrike" kern="1200" dirty="0">
                <a:solidFill>
                  <a:schemeClr val="tx1"/>
                </a:solidFill>
                <a:effectLst/>
                <a:latin typeface="+mn-lt"/>
                <a:ea typeface="+mn-ea"/>
                <a:cs typeface="+mn-cs"/>
              </a:rPr>
              <a:t> + NVS regulu un noteikumu  ieviešanā, piemēram Falsificēto zāļu direktīva (EK), zāļu ražošanas datu integritātes nodrošināšana; augsta riska pakāpes lielas investīcijas </a:t>
            </a:r>
            <a:r>
              <a:rPr lang="lv-LV" sz="1200" b="0" i="0" u="none" strike="noStrike" kern="1200" dirty="0" err="1">
                <a:solidFill>
                  <a:schemeClr val="tx1"/>
                </a:solidFill>
                <a:effectLst/>
                <a:latin typeface="+mn-lt"/>
                <a:ea typeface="+mn-ea"/>
                <a:cs typeface="+mn-cs"/>
              </a:rPr>
              <a:t>preklīniskos</a:t>
            </a:r>
            <a:r>
              <a:rPr lang="lv-LV" sz="1200" b="0" i="0" u="none" strike="noStrike" kern="1200" dirty="0">
                <a:solidFill>
                  <a:schemeClr val="tx1"/>
                </a:solidFill>
                <a:effectLst/>
                <a:latin typeface="+mn-lt"/>
                <a:ea typeface="+mn-ea"/>
                <a:cs typeface="+mn-cs"/>
              </a:rPr>
              <a:t> un klīniskos </a:t>
            </a:r>
            <a:r>
              <a:rPr lang="lv-LV" sz="1200" b="0" i="0" u="none" strike="noStrike" kern="1200" dirty="0" err="1">
                <a:solidFill>
                  <a:schemeClr val="tx1"/>
                </a:solidFill>
                <a:effectLst/>
                <a:latin typeface="+mn-lt"/>
                <a:ea typeface="+mn-ea"/>
                <a:cs typeface="+mn-cs"/>
              </a:rPr>
              <a:t>pētijumos</a:t>
            </a:r>
            <a:r>
              <a:rPr lang="lv-LV" sz="1200" b="0" i="0" u="none" strike="noStrike" kern="1200" dirty="0">
                <a:solidFill>
                  <a:schemeClr val="tx1"/>
                </a:solidFill>
                <a:effectLst/>
                <a:latin typeface="+mn-lt"/>
                <a:ea typeface="+mn-ea"/>
                <a:cs typeface="+mn-cs"/>
              </a:rPr>
              <a:t> ar potenciālu lielu atdevi ilgtermiņā  u.c.</a:t>
            </a:r>
            <a:r>
              <a:rPr lang="lv-LV" dirty="0"/>
              <a:t> </a:t>
            </a:r>
            <a:r>
              <a:rPr lang="lv-LV" sz="1200" b="0" i="0" u="none" strike="noStrike" kern="1200" dirty="0">
                <a:solidFill>
                  <a:schemeClr val="tx1"/>
                </a:solidFill>
                <a:effectLst/>
                <a:latin typeface="+mn-lt"/>
                <a:ea typeface="+mn-ea"/>
                <a:cs typeface="+mn-cs"/>
              </a:rPr>
              <a:t> </a:t>
            </a:r>
          </a:p>
          <a:p>
            <a:endParaRPr lang="lv-LV" sz="1200" b="0" i="0" u="none" strike="noStrike" kern="1200" dirty="0">
              <a:solidFill>
                <a:schemeClr val="tx1"/>
              </a:solidFill>
              <a:effectLst/>
              <a:latin typeface="+mn-lt"/>
              <a:ea typeface="+mn-ea"/>
              <a:cs typeface="+mn-cs"/>
            </a:endParaRPr>
          </a:p>
          <a:p>
            <a:endParaRPr lang="lv-LV"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BDE346-8074-574B-8AD3-81DE76C28C2C}" type="slidenum">
              <a:rPr lang="en-US" smtClean="0"/>
              <a:pPr/>
              <a:t>5</a:t>
            </a:fld>
            <a:endParaRPr lang="en-US"/>
          </a:p>
        </p:txBody>
      </p:sp>
    </p:spTree>
    <p:extLst>
      <p:ext uri="{BB962C8B-B14F-4D97-AF65-F5344CB8AC3E}">
        <p14:creationId xmlns:p14="http://schemas.microsoft.com/office/powerpoint/2010/main" val="543974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2.	2.1. Kurās jomās pietrūkst kompetences, resursi, konkurence, barjeras ieiet citos tirgos t.sk. dēļ valstu protekcionisma</a:t>
            </a:r>
            <a:endParaRPr lang="en-US" dirty="0"/>
          </a:p>
          <a:p>
            <a:r>
              <a:rPr lang="lv-LV" b="1" i="1" dirty="0"/>
              <a:t>(1 slaids)</a:t>
            </a:r>
            <a:r>
              <a:rPr lang="lv-LV" i="1" dirty="0"/>
              <a:t> Pieņemu, ka to vislabāk var salikt Egils vai Andris</a:t>
            </a:r>
            <a:endParaRPr lang="en-US" dirty="0"/>
          </a:p>
          <a:p>
            <a:endParaRPr lang="en-US" dirty="0"/>
          </a:p>
        </p:txBody>
      </p:sp>
      <p:sp>
        <p:nvSpPr>
          <p:cNvPr id="4" name="Slide Number Placeholder 3"/>
          <p:cNvSpPr>
            <a:spLocks noGrp="1"/>
          </p:cNvSpPr>
          <p:nvPr>
            <p:ph type="sldNum" sz="quarter" idx="5"/>
          </p:nvPr>
        </p:nvSpPr>
        <p:spPr/>
        <p:txBody>
          <a:bodyPr/>
          <a:lstStyle/>
          <a:p>
            <a:fld id="{96BDE346-8074-574B-8AD3-81DE76C28C2C}" type="slidenum">
              <a:rPr lang="en-US" smtClean="0"/>
              <a:pPr/>
              <a:t>6</a:t>
            </a:fld>
            <a:endParaRPr lang="en-US"/>
          </a:p>
        </p:txBody>
      </p:sp>
    </p:spTree>
    <p:extLst>
      <p:ext uri="{BB962C8B-B14F-4D97-AF65-F5344CB8AC3E}">
        <p14:creationId xmlns:p14="http://schemas.microsoft.com/office/powerpoint/2010/main" val="108128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600"/>
              </a:spcAft>
              <a:buNone/>
            </a:pPr>
            <a:r>
              <a:rPr lang="lv-LV" sz="1200" dirty="0">
                <a:solidFill>
                  <a:srgbClr val="660033"/>
                </a:solidFill>
                <a:latin typeface="Arial Narrow" pitchFamily="34" charset="0"/>
              </a:rPr>
              <a:t>V</a:t>
            </a:r>
            <a:r>
              <a:rPr lang="en-US" sz="1200" dirty="0" err="1">
                <a:solidFill>
                  <a:srgbClr val="660033"/>
                </a:solidFill>
                <a:latin typeface="Arial Narrow" pitchFamily="34" charset="0"/>
              </a:rPr>
              <a:t>iena</a:t>
            </a:r>
            <a:r>
              <a:rPr lang="en-US" sz="1200" dirty="0">
                <a:solidFill>
                  <a:srgbClr val="660033"/>
                </a:solidFill>
                <a:latin typeface="Arial Narrow" pitchFamily="34" charset="0"/>
              </a:rPr>
              <a:t> no </a:t>
            </a:r>
            <a:r>
              <a:rPr lang="en-US" sz="1200" dirty="0" err="1">
                <a:solidFill>
                  <a:srgbClr val="660033"/>
                </a:solidFill>
                <a:latin typeface="Arial Narrow" pitchFamily="34" charset="0"/>
              </a:rPr>
              <a:t>Latvijas</a:t>
            </a:r>
            <a:r>
              <a:rPr lang="en-US" sz="1200" dirty="0">
                <a:solidFill>
                  <a:srgbClr val="660033"/>
                </a:solidFill>
                <a:latin typeface="Arial Narrow" pitchFamily="34" charset="0"/>
              </a:rPr>
              <a:t> </a:t>
            </a:r>
            <a:r>
              <a:rPr lang="en-US" sz="1200" dirty="0" err="1">
                <a:solidFill>
                  <a:srgbClr val="660033"/>
                </a:solidFill>
                <a:latin typeface="Arial Narrow" pitchFamily="34" charset="0"/>
              </a:rPr>
              <a:t>prioritārajām</a:t>
            </a:r>
            <a:r>
              <a:rPr lang="en-US" sz="1200" dirty="0">
                <a:solidFill>
                  <a:srgbClr val="660033"/>
                </a:solidFill>
                <a:latin typeface="Arial Narrow" pitchFamily="34" charset="0"/>
              </a:rPr>
              <a:t> un </a:t>
            </a:r>
            <a:r>
              <a:rPr lang="en-US" sz="1200" dirty="0" err="1">
                <a:solidFill>
                  <a:srgbClr val="660033"/>
                </a:solidFill>
                <a:latin typeface="Arial Narrow" pitchFamily="34" charset="0"/>
              </a:rPr>
              <a:t>perspektīvajām</a:t>
            </a:r>
            <a:r>
              <a:rPr lang="en-US" sz="1200" dirty="0">
                <a:solidFill>
                  <a:srgbClr val="660033"/>
                </a:solidFill>
                <a:latin typeface="Arial Narrow" pitchFamily="34" charset="0"/>
              </a:rPr>
              <a:t> </a:t>
            </a:r>
            <a:r>
              <a:rPr lang="en-US" sz="1200" dirty="0" err="1">
                <a:solidFill>
                  <a:srgbClr val="660033"/>
                </a:solidFill>
                <a:latin typeface="Arial Narrow" pitchFamily="34" charset="0"/>
              </a:rPr>
              <a:t>nozarēm</a:t>
            </a:r>
            <a:endParaRPr lang="lv-LV" sz="1200" dirty="0">
              <a:solidFill>
                <a:srgbClr val="660033"/>
              </a:solidFill>
              <a:latin typeface="Arial Narrow" pitchFamily="34" charset="0"/>
            </a:endParaRPr>
          </a:p>
          <a:p>
            <a:pPr marL="0" indent="0">
              <a:lnSpc>
                <a:spcPct val="100000"/>
              </a:lnSpc>
              <a:spcAft>
                <a:spcPts val="600"/>
              </a:spcAft>
              <a:buNone/>
            </a:pPr>
            <a:r>
              <a:rPr lang="en-US" sz="1200" dirty="0" err="1">
                <a:solidFill>
                  <a:srgbClr val="660033"/>
                </a:solidFill>
                <a:latin typeface="Arial Narrow" pitchFamily="34" charset="0"/>
              </a:rPr>
              <a:t>Lielāka</a:t>
            </a:r>
            <a:r>
              <a:rPr lang="en-US" sz="1200" dirty="0">
                <a:solidFill>
                  <a:srgbClr val="660033"/>
                </a:solidFill>
                <a:latin typeface="Arial Narrow" pitchFamily="34" charset="0"/>
              </a:rPr>
              <a:t> ES </a:t>
            </a:r>
            <a:r>
              <a:rPr lang="en-US" sz="1200" dirty="0" err="1">
                <a:solidFill>
                  <a:srgbClr val="660033"/>
                </a:solidFill>
                <a:latin typeface="Arial Narrow" pitchFamily="34" charset="0"/>
              </a:rPr>
              <a:t>struktūrfondu</a:t>
            </a:r>
            <a:r>
              <a:rPr lang="en-US" sz="1200" dirty="0">
                <a:solidFill>
                  <a:srgbClr val="660033"/>
                </a:solidFill>
                <a:latin typeface="Arial Narrow" pitchFamily="34" charset="0"/>
              </a:rPr>
              <a:t> </a:t>
            </a:r>
            <a:r>
              <a:rPr lang="en-US" sz="1200" dirty="0" err="1">
                <a:solidFill>
                  <a:srgbClr val="660033"/>
                </a:solidFill>
                <a:latin typeface="Arial Narrow" pitchFamily="34" charset="0"/>
              </a:rPr>
              <a:t>atbalsta</a:t>
            </a:r>
            <a:r>
              <a:rPr lang="en-US" sz="1200" dirty="0">
                <a:solidFill>
                  <a:srgbClr val="660033"/>
                </a:solidFill>
                <a:latin typeface="Arial Narrow" pitchFamily="34" charset="0"/>
              </a:rPr>
              <a:t> </a:t>
            </a:r>
            <a:r>
              <a:rPr lang="en-US" sz="1200" dirty="0" err="1">
                <a:solidFill>
                  <a:srgbClr val="660033"/>
                </a:solidFill>
                <a:latin typeface="Arial Narrow" pitchFamily="34" charset="0"/>
              </a:rPr>
              <a:t>intensitāte</a:t>
            </a:r>
            <a:r>
              <a:rPr lang="en-US" sz="1200" dirty="0">
                <a:solidFill>
                  <a:srgbClr val="660033"/>
                </a:solidFill>
                <a:latin typeface="Arial Narrow" pitchFamily="34" charset="0"/>
              </a:rPr>
              <a:t> </a:t>
            </a:r>
            <a:r>
              <a:rPr lang="en-US" sz="1200" dirty="0" err="1">
                <a:solidFill>
                  <a:srgbClr val="660033"/>
                </a:solidFill>
                <a:latin typeface="Arial Narrow" pitchFamily="34" charset="0"/>
              </a:rPr>
              <a:t>lielajiem</a:t>
            </a:r>
            <a:r>
              <a:rPr lang="en-US" sz="1200" dirty="0">
                <a:solidFill>
                  <a:srgbClr val="660033"/>
                </a:solidFill>
                <a:latin typeface="Arial Narrow" pitchFamily="34" charset="0"/>
              </a:rPr>
              <a:t> </a:t>
            </a:r>
            <a:r>
              <a:rPr lang="en-US" sz="1200" dirty="0" err="1">
                <a:solidFill>
                  <a:srgbClr val="660033"/>
                </a:solidFill>
                <a:latin typeface="Arial Narrow" pitchFamily="34" charset="0"/>
              </a:rPr>
              <a:t>uzņēmumiem</a:t>
            </a:r>
            <a:r>
              <a:rPr lang="en-US" sz="1200" dirty="0">
                <a:solidFill>
                  <a:srgbClr val="660033"/>
                </a:solidFill>
                <a:latin typeface="Arial Narrow" pitchFamily="34" charset="0"/>
              </a:rPr>
              <a:t>, kas </a:t>
            </a:r>
            <a:r>
              <a:rPr lang="en-US" sz="1200" dirty="0" err="1">
                <a:solidFill>
                  <a:srgbClr val="660033"/>
                </a:solidFill>
                <a:latin typeface="Arial Narrow" pitchFamily="34" charset="0"/>
              </a:rPr>
              <a:t>nodrošina</a:t>
            </a:r>
            <a:r>
              <a:rPr lang="en-US" sz="1200" dirty="0">
                <a:solidFill>
                  <a:srgbClr val="660033"/>
                </a:solidFill>
                <a:latin typeface="Arial Narrow" pitchFamily="34" charset="0"/>
              </a:rPr>
              <a:t> </a:t>
            </a:r>
            <a:r>
              <a:rPr lang="en-US" sz="1200" dirty="0" err="1">
                <a:solidFill>
                  <a:srgbClr val="660033"/>
                </a:solidFill>
                <a:latin typeface="Arial Narrow" pitchFamily="34" charset="0"/>
              </a:rPr>
              <a:t>augstāku</a:t>
            </a:r>
            <a:r>
              <a:rPr lang="en-US" sz="1200" dirty="0">
                <a:solidFill>
                  <a:srgbClr val="660033"/>
                </a:solidFill>
                <a:latin typeface="Arial Narrow" pitchFamily="34" charset="0"/>
              </a:rPr>
              <a:t> </a:t>
            </a:r>
            <a:r>
              <a:rPr lang="en-US" sz="1200" dirty="0" err="1">
                <a:solidFill>
                  <a:srgbClr val="660033"/>
                </a:solidFill>
                <a:latin typeface="Arial Narrow" pitchFamily="34" charset="0"/>
              </a:rPr>
              <a:t>atdevi</a:t>
            </a:r>
            <a:r>
              <a:rPr lang="en-US" sz="1200" dirty="0">
                <a:solidFill>
                  <a:srgbClr val="660033"/>
                </a:solidFill>
                <a:latin typeface="Arial Narrow" pitchFamily="34" charset="0"/>
              </a:rPr>
              <a:t> un </a:t>
            </a:r>
            <a:r>
              <a:rPr lang="en-US" sz="1200" dirty="0" err="1">
                <a:solidFill>
                  <a:srgbClr val="660033"/>
                </a:solidFill>
                <a:latin typeface="Arial Narrow" pitchFamily="34" charset="0"/>
              </a:rPr>
              <a:t>nozīmīgāku</a:t>
            </a:r>
            <a:r>
              <a:rPr lang="en-US" sz="1200" dirty="0">
                <a:solidFill>
                  <a:srgbClr val="660033"/>
                </a:solidFill>
                <a:latin typeface="Arial Narrow" pitchFamily="34" charset="0"/>
              </a:rPr>
              <a:t> </a:t>
            </a:r>
            <a:r>
              <a:rPr lang="en-US" sz="1200" dirty="0" err="1">
                <a:solidFill>
                  <a:srgbClr val="660033"/>
                </a:solidFill>
                <a:latin typeface="Arial Narrow" pitchFamily="34" charset="0"/>
              </a:rPr>
              <a:t>devumu</a:t>
            </a:r>
            <a:r>
              <a:rPr lang="en-US" sz="1200" dirty="0">
                <a:solidFill>
                  <a:srgbClr val="660033"/>
                </a:solidFill>
                <a:latin typeface="Arial Narrow" pitchFamily="34" charset="0"/>
              </a:rPr>
              <a:t> </a:t>
            </a:r>
            <a:r>
              <a:rPr lang="en-US" sz="1200" dirty="0" err="1">
                <a:solidFill>
                  <a:srgbClr val="660033"/>
                </a:solidFill>
                <a:latin typeface="Arial Narrow" pitchFamily="34" charset="0"/>
              </a:rPr>
              <a:t>valsts</a:t>
            </a:r>
            <a:r>
              <a:rPr lang="en-US" sz="1200" dirty="0">
                <a:solidFill>
                  <a:srgbClr val="660033"/>
                </a:solidFill>
                <a:latin typeface="Arial Narrow" pitchFamily="34" charset="0"/>
              </a:rPr>
              <a:t> </a:t>
            </a:r>
            <a:r>
              <a:rPr lang="en-US" sz="1200" dirty="0" err="1">
                <a:solidFill>
                  <a:srgbClr val="660033"/>
                </a:solidFill>
                <a:latin typeface="Arial Narrow" pitchFamily="34" charset="0"/>
              </a:rPr>
              <a:t>ekonomikai</a:t>
            </a:r>
            <a:endParaRPr lang="en-US" sz="1200" dirty="0">
              <a:solidFill>
                <a:srgbClr val="660033"/>
              </a:solidFill>
              <a:latin typeface="Arial Narrow" pitchFamily="34" charset="0"/>
            </a:endParaRPr>
          </a:p>
          <a:p>
            <a:pPr marL="0" indent="0">
              <a:lnSpc>
                <a:spcPct val="100000"/>
              </a:lnSpc>
              <a:spcAft>
                <a:spcPts val="600"/>
              </a:spcAft>
              <a:buNone/>
            </a:pPr>
            <a:r>
              <a:rPr lang="en-US" sz="1200" dirty="0" err="1">
                <a:solidFill>
                  <a:srgbClr val="660033"/>
                </a:solidFill>
                <a:latin typeface="Arial Narrow" pitchFamily="34" charset="0"/>
              </a:rPr>
              <a:t>Finanšu</a:t>
            </a:r>
            <a:r>
              <a:rPr lang="en-US" sz="1200" dirty="0">
                <a:solidFill>
                  <a:srgbClr val="660033"/>
                </a:solidFill>
                <a:latin typeface="Arial Narrow" pitchFamily="34" charset="0"/>
              </a:rPr>
              <a:t> </a:t>
            </a:r>
            <a:r>
              <a:rPr lang="en-US" sz="1200" dirty="0" err="1">
                <a:solidFill>
                  <a:srgbClr val="660033"/>
                </a:solidFill>
                <a:latin typeface="Arial Narrow" pitchFamily="34" charset="0"/>
              </a:rPr>
              <a:t>atbalsta</a:t>
            </a:r>
            <a:r>
              <a:rPr lang="en-US" sz="1200" dirty="0">
                <a:solidFill>
                  <a:srgbClr val="660033"/>
                </a:solidFill>
                <a:latin typeface="Arial Narrow" pitchFamily="34" charset="0"/>
              </a:rPr>
              <a:t> </a:t>
            </a:r>
            <a:r>
              <a:rPr lang="en-US" sz="1200" dirty="0" err="1">
                <a:solidFill>
                  <a:srgbClr val="660033"/>
                </a:solidFill>
                <a:latin typeface="Arial Narrow" pitchFamily="34" charset="0"/>
              </a:rPr>
              <a:t>instrumenti</a:t>
            </a:r>
            <a:r>
              <a:rPr lang="en-US" sz="1200" dirty="0">
                <a:solidFill>
                  <a:srgbClr val="660033"/>
                </a:solidFill>
                <a:latin typeface="Arial Narrow" pitchFamily="34" charset="0"/>
              </a:rPr>
              <a:t> </a:t>
            </a:r>
            <a:r>
              <a:rPr lang="en-US" sz="1200" dirty="0" err="1">
                <a:solidFill>
                  <a:srgbClr val="660033"/>
                </a:solidFill>
                <a:latin typeface="Arial Narrow" pitchFamily="34" charset="0"/>
              </a:rPr>
              <a:t>farmācijas</a:t>
            </a:r>
            <a:r>
              <a:rPr lang="en-US" sz="1200" dirty="0">
                <a:solidFill>
                  <a:srgbClr val="660033"/>
                </a:solidFill>
                <a:latin typeface="Arial Narrow" pitchFamily="34" charset="0"/>
              </a:rPr>
              <a:t> </a:t>
            </a:r>
            <a:r>
              <a:rPr lang="en-US" sz="1200" dirty="0" err="1">
                <a:solidFill>
                  <a:srgbClr val="660033"/>
                </a:solidFill>
                <a:latin typeface="Arial Narrow" pitchFamily="34" charset="0"/>
              </a:rPr>
              <a:t>industrijas</a:t>
            </a:r>
            <a:r>
              <a:rPr lang="en-US" sz="1200" dirty="0">
                <a:solidFill>
                  <a:srgbClr val="660033"/>
                </a:solidFill>
                <a:latin typeface="Arial Narrow" pitchFamily="34" charset="0"/>
              </a:rPr>
              <a:t> </a:t>
            </a:r>
            <a:r>
              <a:rPr lang="en-US" sz="1200" dirty="0" err="1">
                <a:solidFill>
                  <a:srgbClr val="660033"/>
                </a:solidFill>
                <a:latin typeface="Arial Narrow" pitchFamily="34" charset="0"/>
              </a:rPr>
              <a:t>līderu</a:t>
            </a:r>
            <a:r>
              <a:rPr lang="en-US" sz="1200" dirty="0">
                <a:solidFill>
                  <a:srgbClr val="660033"/>
                </a:solidFill>
                <a:latin typeface="Arial Narrow" pitchFamily="34" charset="0"/>
              </a:rPr>
              <a:t> </a:t>
            </a:r>
            <a:r>
              <a:rPr lang="en-US" sz="1200" dirty="0" err="1">
                <a:solidFill>
                  <a:srgbClr val="660033"/>
                </a:solidFill>
                <a:latin typeface="Arial Narrow" pitchFamily="34" charset="0"/>
              </a:rPr>
              <a:t>straujākai</a:t>
            </a:r>
            <a:r>
              <a:rPr lang="en-US" sz="1200" dirty="0">
                <a:solidFill>
                  <a:srgbClr val="660033"/>
                </a:solidFill>
                <a:latin typeface="Arial Narrow" pitchFamily="34" charset="0"/>
              </a:rPr>
              <a:t> </a:t>
            </a:r>
            <a:r>
              <a:rPr lang="en-US" sz="1200" dirty="0" err="1">
                <a:solidFill>
                  <a:srgbClr val="660033"/>
                </a:solidFill>
                <a:latin typeface="Arial Narrow" pitchFamily="34" charset="0"/>
              </a:rPr>
              <a:t>attīstībai</a:t>
            </a:r>
            <a:r>
              <a:rPr lang="en-US" sz="1200" dirty="0">
                <a:solidFill>
                  <a:srgbClr val="660033"/>
                </a:solidFill>
                <a:latin typeface="Arial Narrow" pitchFamily="34" charset="0"/>
              </a:rPr>
              <a:t> </a:t>
            </a:r>
            <a:br>
              <a:rPr lang="en-US" sz="1200" dirty="0">
                <a:solidFill>
                  <a:srgbClr val="660033"/>
                </a:solidFill>
                <a:latin typeface="Arial Narrow" pitchFamily="34" charset="0"/>
              </a:rPr>
            </a:br>
            <a:r>
              <a:rPr lang="en-US" sz="1200" dirty="0" err="1">
                <a:solidFill>
                  <a:srgbClr val="660033"/>
                </a:solidFill>
                <a:latin typeface="Arial Narrow" pitchFamily="34" charset="0"/>
              </a:rPr>
              <a:t>Atbalsts</a:t>
            </a:r>
            <a:r>
              <a:rPr lang="en-US" sz="1200" dirty="0">
                <a:solidFill>
                  <a:srgbClr val="660033"/>
                </a:solidFill>
                <a:latin typeface="Arial Narrow" pitchFamily="34" charset="0"/>
              </a:rPr>
              <a:t> </a:t>
            </a:r>
            <a:r>
              <a:rPr lang="en-US" sz="1200" dirty="0" err="1">
                <a:solidFill>
                  <a:srgbClr val="660033"/>
                </a:solidFill>
                <a:latin typeface="Arial Narrow" pitchFamily="34" charset="0"/>
              </a:rPr>
              <a:t>vietējiem</a:t>
            </a:r>
            <a:r>
              <a:rPr lang="en-US" sz="1200" dirty="0">
                <a:solidFill>
                  <a:srgbClr val="660033"/>
                </a:solidFill>
                <a:latin typeface="Arial Narrow" pitchFamily="34" charset="0"/>
              </a:rPr>
              <a:t> </a:t>
            </a:r>
            <a:r>
              <a:rPr lang="en-US" sz="1200" dirty="0" err="1">
                <a:solidFill>
                  <a:srgbClr val="660033"/>
                </a:solidFill>
                <a:latin typeface="Arial Narrow" pitchFamily="34" charset="0"/>
              </a:rPr>
              <a:t>zāļu</a:t>
            </a:r>
            <a:r>
              <a:rPr lang="en-US" sz="1200" dirty="0">
                <a:solidFill>
                  <a:srgbClr val="660033"/>
                </a:solidFill>
                <a:latin typeface="Arial Narrow" pitchFamily="34" charset="0"/>
              </a:rPr>
              <a:t> </a:t>
            </a:r>
            <a:r>
              <a:rPr lang="en-US" sz="1200" dirty="0" err="1">
                <a:solidFill>
                  <a:srgbClr val="660033"/>
                </a:solidFill>
                <a:latin typeface="Arial Narrow" pitchFamily="34" charset="0"/>
              </a:rPr>
              <a:t>ražotājiem</a:t>
            </a:r>
            <a:r>
              <a:rPr lang="en-US" sz="1200" dirty="0">
                <a:solidFill>
                  <a:srgbClr val="660033"/>
                </a:solidFill>
                <a:latin typeface="Arial Narrow" pitchFamily="34" charset="0"/>
              </a:rPr>
              <a:t> </a:t>
            </a:r>
            <a:r>
              <a:rPr lang="en-US" sz="1200" dirty="0" err="1">
                <a:solidFill>
                  <a:srgbClr val="660033"/>
                </a:solidFill>
                <a:latin typeface="Arial Narrow" pitchFamily="34" charset="0"/>
              </a:rPr>
              <a:t>valsts</a:t>
            </a:r>
            <a:r>
              <a:rPr lang="en-US" sz="1200" dirty="0">
                <a:solidFill>
                  <a:srgbClr val="660033"/>
                </a:solidFill>
                <a:latin typeface="Arial Narrow" pitchFamily="34" charset="0"/>
              </a:rPr>
              <a:t> un </a:t>
            </a:r>
            <a:r>
              <a:rPr lang="en-US" sz="1200" dirty="0" err="1">
                <a:solidFill>
                  <a:srgbClr val="660033"/>
                </a:solidFill>
                <a:latin typeface="Arial Narrow" pitchFamily="34" charset="0"/>
              </a:rPr>
              <a:t>pašvaldību</a:t>
            </a:r>
            <a:r>
              <a:rPr lang="en-US" sz="1200" dirty="0">
                <a:solidFill>
                  <a:srgbClr val="660033"/>
                </a:solidFill>
                <a:latin typeface="Arial Narrow" pitchFamily="34" charset="0"/>
              </a:rPr>
              <a:t> </a:t>
            </a:r>
            <a:r>
              <a:rPr lang="en-US" sz="1200" dirty="0" err="1">
                <a:solidFill>
                  <a:srgbClr val="660033"/>
                </a:solidFill>
                <a:latin typeface="Arial Narrow" pitchFamily="34" charset="0"/>
              </a:rPr>
              <a:t>zāļu</a:t>
            </a:r>
            <a:r>
              <a:rPr lang="en-US" sz="1200" dirty="0">
                <a:solidFill>
                  <a:srgbClr val="660033"/>
                </a:solidFill>
                <a:latin typeface="Arial Narrow" pitchFamily="34" charset="0"/>
              </a:rPr>
              <a:t> </a:t>
            </a:r>
            <a:r>
              <a:rPr lang="en-US" sz="1200" dirty="0" err="1">
                <a:solidFill>
                  <a:srgbClr val="660033"/>
                </a:solidFill>
                <a:latin typeface="Arial Narrow" pitchFamily="34" charset="0"/>
              </a:rPr>
              <a:t>iepirkumos</a:t>
            </a:r>
            <a:r>
              <a:rPr lang="en-US" sz="1200" dirty="0">
                <a:solidFill>
                  <a:srgbClr val="660033"/>
                </a:solidFill>
                <a:latin typeface="Arial Narrow" pitchFamily="34" charset="0"/>
              </a:rPr>
              <a:t>, </a:t>
            </a:r>
            <a:r>
              <a:rPr lang="en-US" sz="1200" dirty="0" err="1">
                <a:solidFill>
                  <a:srgbClr val="660033"/>
                </a:solidFill>
                <a:latin typeface="Arial Narrow" pitchFamily="34" charset="0"/>
              </a:rPr>
              <a:t>kā</a:t>
            </a:r>
            <a:r>
              <a:rPr lang="en-US" sz="1200" dirty="0">
                <a:solidFill>
                  <a:srgbClr val="660033"/>
                </a:solidFill>
                <a:latin typeface="Arial Narrow" pitchFamily="34" charset="0"/>
              </a:rPr>
              <a:t> </a:t>
            </a:r>
            <a:r>
              <a:rPr lang="en-US" sz="1200" dirty="0" err="1">
                <a:solidFill>
                  <a:srgbClr val="660033"/>
                </a:solidFill>
                <a:latin typeface="Arial Narrow" pitchFamily="34" charset="0"/>
              </a:rPr>
              <a:t>arī</a:t>
            </a:r>
            <a:r>
              <a:rPr lang="en-US" sz="1200" dirty="0">
                <a:solidFill>
                  <a:srgbClr val="660033"/>
                </a:solidFill>
                <a:latin typeface="Arial Narrow" pitchFamily="34" charset="0"/>
              </a:rPr>
              <a:t> </a:t>
            </a:r>
            <a:r>
              <a:rPr lang="en-US" sz="1200" dirty="0" err="1">
                <a:solidFill>
                  <a:srgbClr val="660033"/>
                </a:solidFill>
                <a:latin typeface="Arial Narrow" pitchFamily="34" charset="0"/>
              </a:rPr>
              <a:t>vienotam</a:t>
            </a:r>
            <a:r>
              <a:rPr lang="en-US" sz="1200" dirty="0">
                <a:solidFill>
                  <a:srgbClr val="660033"/>
                </a:solidFill>
                <a:latin typeface="Arial Narrow" pitchFamily="34" charset="0"/>
              </a:rPr>
              <a:t> </a:t>
            </a:r>
            <a:r>
              <a:rPr lang="en-US" sz="1200" dirty="0" err="1">
                <a:solidFill>
                  <a:srgbClr val="660033"/>
                </a:solidFill>
                <a:latin typeface="Arial Narrow" pitchFamily="34" charset="0"/>
              </a:rPr>
              <a:t>Baltijas</a:t>
            </a:r>
            <a:r>
              <a:rPr lang="en-US" sz="1200" dirty="0">
                <a:solidFill>
                  <a:srgbClr val="660033"/>
                </a:solidFill>
                <a:latin typeface="Arial Narrow" pitchFamily="34" charset="0"/>
              </a:rPr>
              <a:t> </a:t>
            </a:r>
            <a:r>
              <a:rPr lang="en-US" sz="1200" dirty="0" err="1">
                <a:solidFill>
                  <a:srgbClr val="660033"/>
                </a:solidFill>
                <a:latin typeface="Arial Narrow" pitchFamily="34" charset="0"/>
              </a:rPr>
              <a:t>valstu</a:t>
            </a:r>
            <a:r>
              <a:rPr lang="en-US" sz="1200" dirty="0">
                <a:solidFill>
                  <a:srgbClr val="660033"/>
                </a:solidFill>
                <a:latin typeface="Arial Narrow" pitchFamily="34" charset="0"/>
              </a:rPr>
              <a:t> </a:t>
            </a:r>
            <a:r>
              <a:rPr lang="en-US" sz="1200" dirty="0" err="1">
                <a:solidFill>
                  <a:srgbClr val="660033"/>
                </a:solidFill>
                <a:latin typeface="Arial Narrow" pitchFamily="34" charset="0"/>
              </a:rPr>
              <a:t>iepirkumam</a:t>
            </a:r>
            <a:r>
              <a:rPr lang="en-US" sz="1200" dirty="0">
                <a:solidFill>
                  <a:srgbClr val="660033"/>
                </a:solidFill>
                <a:latin typeface="Arial Narrow" pitchFamily="34" charset="0"/>
              </a:rPr>
              <a:t> </a:t>
            </a:r>
            <a:br>
              <a:rPr lang="en-US" sz="1200" dirty="0">
                <a:solidFill>
                  <a:srgbClr val="660033"/>
                </a:solidFill>
                <a:latin typeface="Arial Narrow" pitchFamily="34" charset="0"/>
              </a:rPr>
            </a:br>
            <a:r>
              <a:rPr lang="en-US" sz="1200" dirty="0" err="1">
                <a:solidFill>
                  <a:srgbClr val="660033"/>
                </a:solidFill>
                <a:latin typeface="Arial Narrow" pitchFamily="34" charset="0"/>
              </a:rPr>
              <a:t>Progresīvā</a:t>
            </a:r>
            <a:r>
              <a:rPr lang="en-US" sz="1200" dirty="0">
                <a:solidFill>
                  <a:srgbClr val="660033"/>
                </a:solidFill>
                <a:latin typeface="Arial Narrow" pitchFamily="34" charset="0"/>
              </a:rPr>
              <a:t> </a:t>
            </a:r>
            <a:r>
              <a:rPr lang="en-US" sz="1200" dirty="0" err="1">
                <a:solidFill>
                  <a:srgbClr val="660033"/>
                </a:solidFill>
                <a:latin typeface="Arial Narrow" pitchFamily="34" charset="0"/>
              </a:rPr>
              <a:t>zāļu</a:t>
            </a:r>
            <a:r>
              <a:rPr lang="en-US" sz="1200" dirty="0">
                <a:solidFill>
                  <a:srgbClr val="660033"/>
                </a:solidFill>
                <a:latin typeface="Arial Narrow" pitchFamily="34" charset="0"/>
              </a:rPr>
              <a:t> </a:t>
            </a:r>
            <a:r>
              <a:rPr lang="en-US" sz="1200" dirty="0" err="1">
                <a:solidFill>
                  <a:srgbClr val="660033"/>
                </a:solidFill>
                <a:latin typeface="Arial Narrow" pitchFamily="34" charset="0"/>
              </a:rPr>
              <a:t>reģistrācijas</a:t>
            </a:r>
            <a:r>
              <a:rPr lang="en-US" sz="1200" dirty="0">
                <a:solidFill>
                  <a:srgbClr val="660033"/>
                </a:solidFill>
                <a:latin typeface="Arial Narrow" pitchFamily="34" charset="0"/>
              </a:rPr>
              <a:t> </a:t>
            </a:r>
            <a:r>
              <a:rPr lang="en-US" sz="1200" dirty="0" err="1">
                <a:solidFill>
                  <a:srgbClr val="660033"/>
                </a:solidFill>
                <a:latin typeface="Arial Narrow" pitchFamily="34" charset="0"/>
              </a:rPr>
              <a:t>politika</a:t>
            </a:r>
            <a:r>
              <a:rPr lang="en-US" sz="1200" dirty="0">
                <a:solidFill>
                  <a:srgbClr val="660033"/>
                </a:solidFill>
                <a:latin typeface="Arial Narrow" pitchFamily="34" charset="0"/>
              </a:rPr>
              <a:t>, kas </a:t>
            </a:r>
            <a:r>
              <a:rPr lang="en-US" sz="1200" dirty="0" err="1">
                <a:solidFill>
                  <a:srgbClr val="660033"/>
                </a:solidFill>
                <a:latin typeface="Arial Narrow" pitchFamily="34" charset="0"/>
              </a:rPr>
              <a:t>nodrošina</a:t>
            </a:r>
            <a:r>
              <a:rPr lang="en-US" sz="1200" dirty="0">
                <a:solidFill>
                  <a:srgbClr val="660033"/>
                </a:solidFill>
                <a:latin typeface="Arial Narrow" pitchFamily="34" charset="0"/>
              </a:rPr>
              <a:t> </a:t>
            </a:r>
            <a:r>
              <a:rPr lang="en-US" sz="1200" dirty="0" err="1">
                <a:solidFill>
                  <a:srgbClr val="660033"/>
                </a:solidFill>
                <a:latin typeface="Arial Narrow" pitchFamily="34" charset="0"/>
              </a:rPr>
              <a:t>pietiekamu</a:t>
            </a:r>
            <a:r>
              <a:rPr lang="en-US" sz="1200" dirty="0">
                <a:solidFill>
                  <a:srgbClr val="660033"/>
                </a:solidFill>
                <a:latin typeface="Arial Narrow" pitchFamily="34" charset="0"/>
              </a:rPr>
              <a:t> </a:t>
            </a:r>
            <a:r>
              <a:rPr lang="en-US" sz="1200" dirty="0" err="1">
                <a:solidFill>
                  <a:srgbClr val="660033"/>
                </a:solidFill>
                <a:latin typeface="Arial Narrow" pitchFamily="34" charset="0"/>
              </a:rPr>
              <a:t>konkurenci</a:t>
            </a:r>
            <a:r>
              <a:rPr lang="en-US" sz="1200" dirty="0">
                <a:solidFill>
                  <a:srgbClr val="660033"/>
                </a:solidFill>
                <a:latin typeface="Arial Narrow" pitchFamily="34" charset="0"/>
              </a:rPr>
              <a:t> un </a:t>
            </a:r>
            <a:r>
              <a:rPr lang="en-US" sz="1200" dirty="0" err="1">
                <a:solidFill>
                  <a:srgbClr val="660033"/>
                </a:solidFill>
                <a:latin typeface="Arial Narrow" pitchFamily="34" charset="0"/>
              </a:rPr>
              <a:t>veicina</a:t>
            </a:r>
            <a:r>
              <a:rPr lang="en-US" sz="1200" dirty="0">
                <a:solidFill>
                  <a:srgbClr val="660033"/>
                </a:solidFill>
                <a:latin typeface="Arial Narrow" pitchFamily="34" charset="0"/>
              </a:rPr>
              <a:t> </a:t>
            </a:r>
            <a:r>
              <a:rPr lang="en-US" sz="1200" dirty="0" err="1">
                <a:solidFill>
                  <a:srgbClr val="660033"/>
                </a:solidFill>
                <a:latin typeface="Arial Narrow" pitchFamily="34" charset="0"/>
              </a:rPr>
              <a:t>vietējo</a:t>
            </a:r>
            <a:r>
              <a:rPr lang="en-US" sz="1200" dirty="0">
                <a:solidFill>
                  <a:srgbClr val="660033"/>
                </a:solidFill>
                <a:latin typeface="Arial Narrow" pitchFamily="34" charset="0"/>
              </a:rPr>
              <a:t> </a:t>
            </a:r>
            <a:r>
              <a:rPr lang="en-US" sz="1200" dirty="0" err="1">
                <a:solidFill>
                  <a:srgbClr val="660033"/>
                </a:solidFill>
                <a:latin typeface="Arial Narrow" pitchFamily="34" charset="0"/>
              </a:rPr>
              <a:t>farmācijas</a:t>
            </a:r>
            <a:r>
              <a:rPr lang="en-US" sz="1200" dirty="0">
                <a:solidFill>
                  <a:srgbClr val="660033"/>
                </a:solidFill>
                <a:latin typeface="Arial Narrow" pitchFamily="34" charset="0"/>
              </a:rPr>
              <a:t> </a:t>
            </a:r>
            <a:r>
              <a:rPr lang="en-US" sz="1200" dirty="0" err="1">
                <a:solidFill>
                  <a:srgbClr val="660033"/>
                </a:solidFill>
                <a:latin typeface="Arial Narrow" pitchFamily="34" charset="0"/>
              </a:rPr>
              <a:t>uzņēmumu</a:t>
            </a:r>
            <a:r>
              <a:rPr lang="en-US" sz="1200" dirty="0">
                <a:solidFill>
                  <a:srgbClr val="660033"/>
                </a:solidFill>
                <a:latin typeface="Arial Narrow" pitchFamily="34" charset="0"/>
              </a:rPr>
              <a:t> </a:t>
            </a:r>
            <a:r>
              <a:rPr lang="en-US" sz="1200" dirty="0" err="1">
                <a:solidFill>
                  <a:srgbClr val="660033"/>
                </a:solidFill>
                <a:latin typeface="Arial Narrow" pitchFamily="34" charset="0"/>
              </a:rPr>
              <a:t>attīstību</a:t>
            </a:r>
            <a:r>
              <a:rPr lang="en-US" sz="1200" dirty="0">
                <a:solidFill>
                  <a:srgbClr val="660033"/>
                </a:solidFill>
                <a:latin typeface="Arial Narrow" pitchFamily="34" charset="0"/>
              </a:rPr>
              <a:t> </a:t>
            </a:r>
            <a:br>
              <a:rPr lang="en-US" sz="1200" dirty="0">
                <a:solidFill>
                  <a:srgbClr val="660033"/>
                </a:solidFill>
                <a:latin typeface="Arial Narrow" pitchFamily="34" charset="0"/>
              </a:rPr>
            </a:br>
            <a:r>
              <a:rPr lang="en-US" sz="1200" dirty="0" err="1">
                <a:solidFill>
                  <a:srgbClr val="660033"/>
                </a:solidFill>
                <a:latin typeface="Arial Narrow" pitchFamily="34" charset="0"/>
              </a:rPr>
              <a:t>Atbalsts</a:t>
            </a:r>
            <a:r>
              <a:rPr lang="en-US" sz="1200" dirty="0">
                <a:solidFill>
                  <a:srgbClr val="660033"/>
                </a:solidFill>
                <a:latin typeface="Arial Narrow" pitchFamily="34" charset="0"/>
              </a:rPr>
              <a:t> </a:t>
            </a:r>
            <a:r>
              <a:rPr lang="en-US" sz="1200" dirty="0" err="1">
                <a:solidFill>
                  <a:srgbClr val="660033"/>
                </a:solidFill>
                <a:latin typeface="Arial Narrow" pitchFamily="34" charset="0"/>
              </a:rPr>
              <a:t>zinātnei</a:t>
            </a:r>
            <a:r>
              <a:rPr lang="en-US" sz="1200" dirty="0">
                <a:solidFill>
                  <a:srgbClr val="660033"/>
                </a:solidFill>
                <a:latin typeface="Arial Narrow" pitchFamily="34" charset="0"/>
              </a:rPr>
              <a:t> un </a:t>
            </a:r>
            <a:r>
              <a:rPr lang="en-US" sz="1200" dirty="0" err="1">
                <a:solidFill>
                  <a:srgbClr val="660033"/>
                </a:solidFill>
                <a:latin typeface="Arial Narrow" pitchFamily="34" charset="0"/>
              </a:rPr>
              <a:t>tās</a:t>
            </a:r>
            <a:r>
              <a:rPr lang="en-US" sz="1200" dirty="0">
                <a:solidFill>
                  <a:srgbClr val="660033"/>
                </a:solidFill>
                <a:latin typeface="Arial Narrow" pitchFamily="34" charset="0"/>
              </a:rPr>
              <a:t> </a:t>
            </a:r>
            <a:r>
              <a:rPr lang="en-US" sz="1200" dirty="0" err="1">
                <a:solidFill>
                  <a:srgbClr val="660033"/>
                </a:solidFill>
                <a:latin typeface="Arial Narrow" pitchFamily="34" charset="0"/>
              </a:rPr>
              <a:t>sinerģijai</a:t>
            </a:r>
            <a:r>
              <a:rPr lang="en-US" sz="1200" dirty="0">
                <a:solidFill>
                  <a:srgbClr val="660033"/>
                </a:solidFill>
                <a:latin typeface="Arial Narrow" pitchFamily="34" charset="0"/>
              </a:rPr>
              <a:t> </a:t>
            </a:r>
            <a:r>
              <a:rPr lang="en-US" sz="1200" dirty="0" err="1">
                <a:solidFill>
                  <a:srgbClr val="660033"/>
                </a:solidFill>
                <a:latin typeface="Arial Narrow" pitchFamily="34" charset="0"/>
              </a:rPr>
              <a:t>ar</a:t>
            </a:r>
            <a:r>
              <a:rPr lang="en-US" sz="1200" dirty="0">
                <a:solidFill>
                  <a:srgbClr val="660033"/>
                </a:solidFill>
                <a:latin typeface="Arial Narrow" pitchFamily="34" charset="0"/>
              </a:rPr>
              <a:t> </a:t>
            </a:r>
            <a:r>
              <a:rPr lang="en-US" sz="1200" dirty="0" err="1">
                <a:solidFill>
                  <a:srgbClr val="660033"/>
                </a:solidFill>
                <a:latin typeface="Arial Narrow" pitchFamily="34" charset="0"/>
              </a:rPr>
              <a:t>farmācijas</a:t>
            </a:r>
            <a:r>
              <a:rPr lang="en-US" sz="1200" dirty="0">
                <a:solidFill>
                  <a:srgbClr val="660033"/>
                </a:solidFill>
                <a:latin typeface="Arial Narrow" pitchFamily="34" charset="0"/>
              </a:rPr>
              <a:t> </a:t>
            </a:r>
            <a:r>
              <a:rPr lang="en-US" sz="1200" dirty="0" err="1">
                <a:solidFill>
                  <a:srgbClr val="660033"/>
                </a:solidFill>
                <a:latin typeface="Arial Narrow" pitchFamily="34" charset="0"/>
              </a:rPr>
              <a:t>industriju</a:t>
            </a:r>
            <a:endParaRPr lang="en-US" sz="1200" dirty="0">
              <a:solidFill>
                <a:srgbClr val="660033"/>
              </a:solidFill>
              <a:latin typeface="Arial Narrow" pitchFamily="34" charset="0"/>
            </a:endParaRPr>
          </a:p>
          <a:p>
            <a:endParaRPr lang="en-US" dirty="0"/>
          </a:p>
        </p:txBody>
      </p:sp>
      <p:sp>
        <p:nvSpPr>
          <p:cNvPr id="4" name="Slide Number Placeholder 3"/>
          <p:cNvSpPr>
            <a:spLocks noGrp="1"/>
          </p:cNvSpPr>
          <p:nvPr>
            <p:ph type="sldNum" sz="quarter" idx="5"/>
          </p:nvPr>
        </p:nvSpPr>
        <p:spPr/>
        <p:txBody>
          <a:bodyPr/>
          <a:lstStyle/>
          <a:p>
            <a:fld id="{96BDE346-8074-574B-8AD3-81DE76C28C2C}" type="slidenum">
              <a:rPr lang="en-US" smtClean="0"/>
              <a:pPr/>
              <a:t>8</a:t>
            </a:fld>
            <a:endParaRPr lang="en-US"/>
          </a:p>
        </p:txBody>
      </p:sp>
    </p:spTree>
    <p:extLst>
      <p:ext uri="{BB962C8B-B14F-4D97-AF65-F5344CB8AC3E}">
        <p14:creationId xmlns:p14="http://schemas.microsoft.com/office/powerpoint/2010/main" val="338573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dirty="0">
                <a:solidFill>
                  <a:srgbClr val="660033"/>
                </a:solidFill>
                <a:latin typeface="Arial Narrow" pitchFamily="34" charset="0"/>
              </a:rPr>
              <a:t>5. Ieguvumi atsevišķi un kopumā tautsaimniecībai</a:t>
            </a:r>
            <a:endParaRPr lang="en-US" sz="1200" dirty="0">
              <a:solidFill>
                <a:srgbClr val="660033"/>
              </a:solidFill>
              <a:latin typeface="Arial Narrow" pitchFamily="34" charset="0"/>
            </a:endParaRPr>
          </a:p>
          <a:p>
            <a:endParaRPr lang="en-US" dirty="0"/>
          </a:p>
        </p:txBody>
      </p:sp>
      <p:sp>
        <p:nvSpPr>
          <p:cNvPr id="4" name="Slide Number Placeholder 3"/>
          <p:cNvSpPr>
            <a:spLocks noGrp="1"/>
          </p:cNvSpPr>
          <p:nvPr>
            <p:ph type="sldNum" sz="quarter" idx="5"/>
          </p:nvPr>
        </p:nvSpPr>
        <p:spPr/>
        <p:txBody>
          <a:bodyPr/>
          <a:lstStyle/>
          <a:p>
            <a:fld id="{96BDE346-8074-574B-8AD3-81DE76C28C2C}" type="slidenum">
              <a:rPr lang="en-US" smtClean="0"/>
              <a:pPr/>
              <a:t>9</a:t>
            </a:fld>
            <a:endParaRPr lang="en-US"/>
          </a:p>
        </p:txBody>
      </p:sp>
    </p:spTree>
    <p:extLst>
      <p:ext uri="{BB962C8B-B14F-4D97-AF65-F5344CB8AC3E}">
        <p14:creationId xmlns:p14="http://schemas.microsoft.com/office/powerpoint/2010/main" val="3751350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4.	 Risinājumi, ko var darīt: </a:t>
            </a:r>
            <a:endParaRPr lang="en-US"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4.1. PIPC (PPP paraugs, finansējuma pieejamība, finansējuma izlietojuma un P&amp;A aktivitāšu koordinācija, sertificēta infrastruktūra)</a:t>
            </a:r>
            <a:endParaRPr lang="en-US" sz="1200" kern="1200" dirty="0">
              <a:solidFill>
                <a:schemeClr val="tx1"/>
              </a:solidFill>
              <a:effectLst/>
              <a:latin typeface="+mn-lt"/>
              <a:ea typeface="+mn-ea"/>
              <a:cs typeface="+mn-cs"/>
            </a:endParaRPr>
          </a:p>
          <a:p>
            <a:r>
              <a:rPr lang="lv-LV" sz="1200" b="1" kern="1200" dirty="0">
                <a:solidFill>
                  <a:schemeClr val="tx1"/>
                </a:solidFill>
                <a:effectLst/>
                <a:latin typeface="+mn-lt"/>
                <a:ea typeface="+mn-ea"/>
                <a:cs typeface="+mn-cs"/>
              </a:rPr>
              <a:t>(2 slaidi)</a:t>
            </a:r>
            <a:r>
              <a:rPr lang="lv-LV" sz="1200" kern="1200" dirty="0">
                <a:solidFill>
                  <a:schemeClr val="tx1"/>
                </a:solidFill>
                <a:effectLst/>
                <a:latin typeface="+mn-lt"/>
                <a:ea typeface="+mn-ea"/>
                <a:cs typeface="+mn-cs"/>
              </a:rPr>
              <a:t> </a:t>
            </a:r>
            <a:r>
              <a:rPr lang="lv-LV" sz="1200" i="1" kern="1200" dirty="0">
                <a:solidFill>
                  <a:schemeClr val="tx1"/>
                </a:solidFill>
                <a:effectLst/>
                <a:latin typeface="+mn-lt"/>
                <a:ea typeface="+mn-ea"/>
                <a:cs typeface="+mn-cs"/>
              </a:rPr>
              <a:t>– pirmais – centra mērķis, funkcijas, izveide līdz 2020.gadam, izmaksas. Šo es varu salikt.</a:t>
            </a:r>
            <a:endParaRPr lang="en-US" sz="1200" kern="1200" dirty="0">
              <a:solidFill>
                <a:schemeClr val="tx1"/>
              </a:solidFill>
              <a:effectLst/>
              <a:latin typeface="+mn-lt"/>
              <a:ea typeface="+mn-ea"/>
              <a:cs typeface="+mn-cs"/>
            </a:endParaRPr>
          </a:p>
          <a:p>
            <a:r>
              <a:rPr lang="lv-LV" sz="1200" i="1" kern="1200" dirty="0">
                <a:solidFill>
                  <a:schemeClr val="tx1"/>
                </a:solidFill>
                <a:effectLst/>
                <a:latin typeface="+mn-lt"/>
                <a:ea typeface="+mn-ea"/>
                <a:cs typeface="+mn-cs"/>
              </a:rPr>
              <a:t>Otrais – turpmākā darbība, finansējuma modelis. Es un Mārtiņš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F1B746-3552-9143-9758-6C842FEA9652}" type="slidenum">
              <a:rPr lang="en-US" smtClean="0"/>
              <a:pPr/>
              <a:t>11</a:t>
            </a:fld>
            <a:endParaRPr lang="en-US"/>
          </a:p>
        </p:txBody>
      </p:sp>
    </p:spTree>
    <p:extLst>
      <p:ext uri="{BB962C8B-B14F-4D97-AF65-F5344CB8AC3E}">
        <p14:creationId xmlns:p14="http://schemas.microsoft.com/office/powerpoint/2010/main" val="4168366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6E709-4C2F-4EFD-910A-1B4CC04D34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xmlns="" id="{529D58EB-77F9-4493-9323-E60A42F57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xmlns="" id="{2C4073A7-6896-475A-BEA3-AC1ACE3A2E2D}"/>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5" name="Footer Placeholder 4">
            <a:extLst>
              <a:ext uri="{FF2B5EF4-FFF2-40B4-BE49-F238E27FC236}">
                <a16:creationId xmlns:a16="http://schemas.microsoft.com/office/drawing/2014/main" xmlns="" id="{96E51568-816C-400E-A7DB-119A85C1449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2EE30374-ED6D-4D95-B62D-3BD5BEE8AA27}"/>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175411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B53EC-6D17-4922-9025-B3BDEE6EEBC6}"/>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xmlns="" id="{A00FC401-B342-47CC-AE71-25975D3B8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A3C3806F-6470-4544-B6A9-A02435589948}"/>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5" name="Footer Placeholder 4">
            <a:extLst>
              <a:ext uri="{FF2B5EF4-FFF2-40B4-BE49-F238E27FC236}">
                <a16:creationId xmlns:a16="http://schemas.microsoft.com/office/drawing/2014/main" xmlns="" id="{EF301F71-E4D7-4380-B93A-50BC5323D14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6C84CB93-1981-44EE-9237-97960735DCB4}"/>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70501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58C0C6-0856-44C0-985B-8B6AB11526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xmlns="" id="{297C0779-CC37-4D42-B6DE-976B7E579E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C24AD21B-BE0D-4887-8DF0-5C68036287B9}"/>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5" name="Footer Placeholder 4">
            <a:extLst>
              <a:ext uri="{FF2B5EF4-FFF2-40B4-BE49-F238E27FC236}">
                <a16:creationId xmlns:a16="http://schemas.microsoft.com/office/drawing/2014/main" xmlns="" id="{59445090-6FB2-4866-861A-2CA16F56BF5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3CC0E986-4298-4F78-8F24-52C5D2166F97}"/>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403032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3228A-BBA1-4F9C-9CE8-C5F1C8118211}"/>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xmlns="" id="{08CAA519-4048-487A-A369-46D2ACA8AC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59655B4A-2253-43FF-98BB-2FB8150B0D66}"/>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5" name="Footer Placeholder 4">
            <a:extLst>
              <a:ext uri="{FF2B5EF4-FFF2-40B4-BE49-F238E27FC236}">
                <a16:creationId xmlns:a16="http://schemas.microsoft.com/office/drawing/2014/main" xmlns="" id="{F85C153F-D667-43E7-B346-C7B128C28D9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074060CD-D8AE-4E73-B986-FB77B3019513}"/>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291556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096C4B-9FA7-4D62-8085-EE6C420CA3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xmlns="" id="{7937B1DA-DFBF-41FE-809F-6E578E8946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FAAEF95-40CE-4BAA-B32E-EBFC72A92C30}"/>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5" name="Footer Placeholder 4">
            <a:extLst>
              <a:ext uri="{FF2B5EF4-FFF2-40B4-BE49-F238E27FC236}">
                <a16:creationId xmlns:a16="http://schemas.microsoft.com/office/drawing/2014/main" xmlns="" id="{1B609445-8DAE-4529-9E39-22391A5F5081}"/>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xmlns="" id="{888F8F65-7BEC-4FD4-931F-A1974A331DE9}"/>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4939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A9E9A-EB49-4EAB-ABD4-A32443437F52}"/>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xmlns="" id="{B1620787-5A76-4595-A718-38D8BD5366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xmlns="" id="{8F567463-D436-41AB-A3C2-01DBBB9C9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xmlns="" id="{E2795B84-432D-44FC-BBAF-8F237896F45D}"/>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6" name="Footer Placeholder 5">
            <a:extLst>
              <a:ext uri="{FF2B5EF4-FFF2-40B4-BE49-F238E27FC236}">
                <a16:creationId xmlns:a16="http://schemas.microsoft.com/office/drawing/2014/main" xmlns="" id="{7803B4ED-2A5B-4D88-8191-2DF31E95C1A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xmlns="" id="{3759C4AC-61CE-4CC1-B57A-ACAE2DB09ECE}"/>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124150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D3EC0-D75D-4444-B773-8CA09667205A}"/>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xmlns="" id="{E7ACA662-7908-46D9-85B7-E698D774ED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3110E9-A6BC-4CE9-81E3-28621B055C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xmlns="" id="{5C8B6225-8382-437B-8543-FF15558D6B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A17C897-3E4A-4F97-B7B1-E43C9D4D03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xmlns="" id="{B78D71D3-CD2D-42A5-A2C2-A085AEE1D4AC}"/>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8" name="Footer Placeholder 7">
            <a:extLst>
              <a:ext uri="{FF2B5EF4-FFF2-40B4-BE49-F238E27FC236}">
                <a16:creationId xmlns:a16="http://schemas.microsoft.com/office/drawing/2014/main" xmlns="" id="{5A9D9E2A-E463-4BD6-9DD3-9BEACFD9641D}"/>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xmlns="" id="{814A731C-DA9F-4FD5-B5AB-787A3A41F607}"/>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289670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99D50-B4CD-43FA-933A-6034BE40DBA9}"/>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xmlns="" id="{45A9ACD3-E97E-4FE0-83D2-411AF3ADFA61}"/>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4" name="Footer Placeholder 3">
            <a:extLst>
              <a:ext uri="{FF2B5EF4-FFF2-40B4-BE49-F238E27FC236}">
                <a16:creationId xmlns:a16="http://schemas.microsoft.com/office/drawing/2014/main" xmlns="" id="{69DE50A3-C793-4339-92E4-6483406EEBC2}"/>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xmlns="" id="{D5F37784-F80F-4EE5-9620-1C2E8BC3D188}"/>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65516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D6A52BB-DA45-4CEC-95F9-306DC49C26C6}"/>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3" name="Footer Placeholder 2">
            <a:extLst>
              <a:ext uri="{FF2B5EF4-FFF2-40B4-BE49-F238E27FC236}">
                <a16:creationId xmlns:a16="http://schemas.microsoft.com/office/drawing/2014/main" xmlns="" id="{206C7E58-78AF-45F7-B045-425CF618E8F1}"/>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xmlns="" id="{5A0E5D45-129B-4F80-B85E-CECB1C00B63A}"/>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385886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22A51-FC40-463A-B7D8-8E4DDEEED3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xmlns="" id="{074DD5CD-ED34-424E-A035-82B3DBA460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xmlns="" id="{EE52924B-56D3-4365-A3B0-CFCF2EDF5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9E9ABAE-426F-4E82-88B8-EEB0D74C67B4}"/>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6" name="Footer Placeholder 5">
            <a:extLst>
              <a:ext uri="{FF2B5EF4-FFF2-40B4-BE49-F238E27FC236}">
                <a16:creationId xmlns:a16="http://schemas.microsoft.com/office/drawing/2014/main" xmlns="" id="{5DABC8B7-A77D-4FB7-B900-C3CB28FD93F5}"/>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xmlns="" id="{891C0235-1929-49F5-9C9D-EB7B8A32BA2B}"/>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3191379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851E03-0E8E-43A6-8A57-C27DD04E3C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xmlns="" id="{82FF6652-B4EC-4CF8-9FFF-527AEF8E4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xmlns="" id="{A8D9375C-A1FA-4A21-97B5-B91B10D85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80EDE1-1161-4150-8CDE-001BAA0B7448}"/>
              </a:ext>
            </a:extLst>
          </p:cNvPr>
          <p:cNvSpPr>
            <a:spLocks noGrp="1"/>
          </p:cNvSpPr>
          <p:nvPr>
            <p:ph type="dt" sz="half" idx="10"/>
          </p:nvPr>
        </p:nvSpPr>
        <p:spPr/>
        <p:txBody>
          <a:bodyPr/>
          <a:lstStyle/>
          <a:p>
            <a:fld id="{472A250E-E4B3-407D-9302-6146C277F9E3}" type="datetimeFigureOut">
              <a:rPr lang="lv-LV" smtClean="0"/>
              <a:pPr/>
              <a:t>03/06/2019</a:t>
            </a:fld>
            <a:endParaRPr lang="lv-LV"/>
          </a:p>
        </p:txBody>
      </p:sp>
      <p:sp>
        <p:nvSpPr>
          <p:cNvPr id="6" name="Footer Placeholder 5">
            <a:extLst>
              <a:ext uri="{FF2B5EF4-FFF2-40B4-BE49-F238E27FC236}">
                <a16:creationId xmlns:a16="http://schemas.microsoft.com/office/drawing/2014/main" xmlns="" id="{5A708B9E-AC37-42EE-8858-3FA4D9E7981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xmlns="" id="{4F4D5F48-F197-458A-9F17-A74FE5E6E176}"/>
              </a:ext>
            </a:extLst>
          </p:cNvPr>
          <p:cNvSpPr>
            <a:spLocks noGrp="1"/>
          </p:cNvSpPr>
          <p:nvPr>
            <p:ph type="sldNum" sz="quarter" idx="12"/>
          </p:nvPr>
        </p:nvSpPr>
        <p:spPr/>
        <p:txBody>
          <a:bodyPr/>
          <a:lstStyle/>
          <a:p>
            <a:fld id="{86BF0C72-6196-47B1-AE46-14FB90A37567}" type="slidenum">
              <a:rPr lang="lv-LV" smtClean="0"/>
              <a:pPr/>
              <a:t>‹#›</a:t>
            </a:fld>
            <a:endParaRPr lang="lv-LV"/>
          </a:p>
        </p:txBody>
      </p:sp>
    </p:spTree>
    <p:extLst>
      <p:ext uri="{BB962C8B-B14F-4D97-AF65-F5344CB8AC3E}">
        <p14:creationId xmlns:p14="http://schemas.microsoft.com/office/powerpoint/2010/main" val="3089316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780605C-6BFC-402F-853F-169E5EA48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xmlns="" id="{CD32F976-1424-4AE1-AE1A-68E6C3910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xmlns="" id="{46A3EC53-8C23-4BE5-9957-06F27B4512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A250E-E4B3-407D-9302-6146C277F9E3}" type="datetimeFigureOut">
              <a:rPr lang="lv-LV" smtClean="0"/>
              <a:pPr/>
              <a:t>03/06/2019</a:t>
            </a:fld>
            <a:endParaRPr lang="lv-LV"/>
          </a:p>
        </p:txBody>
      </p:sp>
      <p:sp>
        <p:nvSpPr>
          <p:cNvPr id="5" name="Footer Placeholder 4">
            <a:extLst>
              <a:ext uri="{FF2B5EF4-FFF2-40B4-BE49-F238E27FC236}">
                <a16:creationId xmlns:a16="http://schemas.microsoft.com/office/drawing/2014/main" xmlns="" id="{5114D21B-A3AE-4A5C-BFDC-FA2980B408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xmlns="" id="{EF003207-7329-4CF4-8AC3-0295469449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BF0C72-6196-47B1-AE46-14FB90A37567}" type="slidenum">
              <a:rPr lang="lv-LV" smtClean="0"/>
              <a:pPr/>
              <a:t>‹#›</a:t>
            </a:fld>
            <a:endParaRPr lang="lv-LV"/>
          </a:p>
        </p:txBody>
      </p:sp>
    </p:spTree>
    <p:extLst>
      <p:ext uri="{BB962C8B-B14F-4D97-AF65-F5344CB8AC3E}">
        <p14:creationId xmlns:p14="http://schemas.microsoft.com/office/powerpoint/2010/main" val="3756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vita\Desktop\situācija farmācijas apstrādes rūpniecībā.jpg"/>
          <p:cNvPicPr>
            <a:picLocks noChangeAspect="1" noChangeArrowheads="1"/>
          </p:cNvPicPr>
          <p:nvPr/>
        </p:nvPicPr>
        <p:blipFill>
          <a:blip r:embed="rId2" cstate="print"/>
          <a:srcRect/>
          <a:stretch>
            <a:fillRect/>
          </a:stretch>
        </p:blipFill>
        <p:spPr bwMode="auto">
          <a:xfrm>
            <a:off x="0" y="2610684"/>
            <a:ext cx="12192000" cy="4247316"/>
          </a:xfrm>
          <a:prstGeom prst="rect">
            <a:avLst/>
          </a:prstGeom>
          <a:noFill/>
        </p:spPr>
      </p:pic>
      <p:sp>
        <p:nvSpPr>
          <p:cNvPr id="2" name="TextBox 1">
            <a:extLst>
              <a:ext uri="{FF2B5EF4-FFF2-40B4-BE49-F238E27FC236}">
                <a16:creationId xmlns:a16="http://schemas.microsoft.com/office/drawing/2014/main" xmlns="" id="{A06E7DF1-2261-6E49-934E-301246D1DC9C}"/>
              </a:ext>
            </a:extLst>
          </p:cNvPr>
          <p:cNvSpPr txBox="1"/>
          <p:nvPr/>
        </p:nvSpPr>
        <p:spPr>
          <a:xfrm>
            <a:off x="1217405" y="940615"/>
            <a:ext cx="8070433" cy="2585323"/>
          </a:xfrm>
          <a:prstGeom prst="rect">
            <a:avLst/>
          </a:prstGeom>
          <a:noFill/>
        </p:spPr>
        <p:txBody>
          <a:bodyPr wrap="square" rtlCol="0">
            <a:spAutoFit/>
          </a:bodyPr>
          <a:lstStyle/>
          <a:p>
            <a:r>
              <a:rPr lang="lv-LV" sz="3600" b="1" i="1" dirty="0">
                <a:solidFill>
                  <a:srgbClr val="660033"/>
                </a:solidFill>
                <a:latin typeface="Arial Narrow" pitchFamily="34" charset="0"/>
              </a:rPr>
              <a:t>Latvijas vadošo farmācijas uzņēmumu</a:t>
            </a:r>
          </a:p>
          <a:p>
            <a:r>
              <a:rPr lang="lv-LV" sz="3600" b="1" i="1" dirty="0">
                <a:solidFill>
                  <a:srgbClr val="660033"/>
                </a:solidFill>
                <a:latin typeface="Arial Narrow" pitchFamily="34" charset="0"/>
              </a:rPr>
              <a:t>AS Grindeks / AS Olainfarm / SIA </a:t>
            </a:r>
            <a:r>
              <a:rPr lang="lv-LV" sz="3600" b="1" i="1" dirty="0" err="1">
                <a:solidFill>
                  <a:srgbClr val="660033"/>
                </a:solidFill>
                <a:latin typeface="Arial Narrow" pitchFamily="34" charset="0"/>
              </a:rPr>
              <a:t>PharmIdea</a:t>
            </a:r>
            <a:endParaRPr lang="lv-LV" sz="3600" b="1" i="1" dirty="0">
              <a:solidFill>
                <a:srgbClr val="660033"/>
              </a:solidFill>
              <a:latin typeface="Arial Narrow" pitchFamily="34" charset="0"/>
            </a:endParaRPr>
          </a:p>
          <a:p>
            <a:r>
              <a:rPr lang="lv-LV" sz="3600" b="1" i="1" dirty="0">
                <a:solidFill>
                  <a:srgbClr val="660033"/>
                </a:solidFill>
                <a:latin typeface="Arial Narrow" pitchFamily="34" charset="0"/>
              </a:rPr>
              <a:t>attīstības perspektīvas 2020.-2027. gads</a:t>
            </a:r>
          </a:p>
          <a:p>
            <a:endParaRPr lang="lv-LV" sz="3600" b="1" i="1" dirty="0">
              <a:solidFill>
                <a:srgbClr val="660033"/>
              </a:solidFill>
              <a:latin typeface="Arial Narrow" pitchFamily="34" charset="0"/>
            </a:endParaRPr>
          </a:p>
          <a:p>
            <a:r>
              <a:rPr lang="lv-LV" i="1" dirty="0">
                <a:solidFill>
                  <a:srgbClr val="660033"/>
                </a:solidFill>
                <a:latin typeface="Arial Narrow" pitchFamily="34" charset="0"/>
              </a:rPr>
              <a:t>2019. gada 3. jūnijs</a:t>
            </a:r>
            <a:endParaRPr lang="en-US" i="1" dirty="0">
              <a:solidFill>
                <a:srgbClr val="660033"/>
              </a:solidFill>
              <a:latin typeface="Arial Narrow"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7187EB-4AFC-2C4C-AE75-9D423FA0CC5F}"/>
              </a:ext>
            </a:extLst>
          </p:cNvPr>
          <p:cNvSpPr txBox="1">
            <a:spLocks noGrp="1"/>
          </p:cNvSpPr>
          <p:nvPr>
            <p:ph type="title"/>
          </p:nvPr>
        </p:nvSpPr>
        <p:spPr>
          <a:xfrm>
            <a:off x="463622" y="-58540"/>
            <a:ext cx="11264754" cy="1325563"/>
          </a:xfrm>
        </p:spPr>
        <p:txBody>
          <a:bodyPr>
            <a:normAutofit/>
          </a:bodyPr>
          <a:lstStyle/>
          <a:p>
            <a:pPr lvl="0" algn="ctr"/>
            <a:r>
              <a:rPr lang="lv-LV" sz="4000" dirty="0">
                <a:solidFill>
                  <a:srgbClr val="660033"/>
                </a:solidFill>
                <a:latin typeface="Arial Narrow" pitchFamily="34" charset="0"/>
              </a:rPr>
              <a:t>FARMĀCIJAS INDUSTRIĀLO PĒTĪJUMU CENTRS (FIPC)</a:t>
            </a:r>
          </a:p>
        </p:txBody>
      </p:sp>
      <p:sp>
        <p:nvSpPr>
          <p:cNvPr id="5" name="Oval 4">
            <a:extLst>
              <a:ext uri="{FF2B5EF4-FFF2-40B4-BE49-F238E27FC236}">
                <a16:creationId xmlns:a16="http://schemas.microsoft.com/office/drawing/2014/main" xmlns="" id="{117C04C9-9FCC-C149-A1BE-93C3FA33708E}"/>
              </a:ext>
            </a:extLst>
          </p:cNvPr>
          <p:cNvSpPr/>
          <p:nvPr/>
        </p:nvSpPr>
        <p:spPr>
          <a:xfrm>
            <a:off x="4546600" y="2197099"/>
            <a:ext cx="3098800" cy="2755901"/>
          </a:xfrm>
          <a:prstGeom prst="ellipse">
            <a:avLst/>
          </a:prstGeom>
          <a:gradFill flip="none" rotWithShape="1">
            <a:gsLst>
              <a:gs pos="0">
                <a:srgbClr val="660033">
                  <a:tint val="66000"/>
                  <a:satMod val="160000"/>
                </a:srgbClr>
              </a:gs>
              <a:gs pos="50000">
                <a:srgbClr val="660033">
                  <a:tint val="44500"/>
                  <a:satMod val="160000"/>
                </a:srgbClr>
              </a:gs>
              <a:gs pos="100000">
                <a:srgbClr val="660033">
                  <a:tint val="23500"/>
                  <a:satMod val="160000"/>
                </a:srgbClr>
              </a:gs>
            </a:gsLst>
            <a:path path="circle">
              <a:fillToRect l="50000" t="50000" r="50000" b="50000"/>
            </a:path>
            <a:tileRect/>
          </a:gradFill>
          <a:ln w="28575">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660033"/>
                </a:solidFill>
              </a:rPr>
              <a:t>FIPC</a:t>
            </a:r>
          </a:p>
          <a:p>
            <a:pPr algn="ctr"/>
            <a:r>
              <a:rPr lang="en-US" sz="2800" dirty="0" err="1">
                <a:solidFill>
                  <a:srgbClr val="660033"/>
                </a:solidFill>
              </a:rPr>
              <a:t>Koordinācija</a:t>
            </a:r>
            <a:r>
              <a:rPr lang="en-US" sz="2800" dirty="0">
                <a:solidFill>
                  <a:srgbClr val="660033"/>
                </a:solidFill>
              </a:rPr>
              <a:t>, </a:t>
            </a:r>
            <a:r>
              <a:rPr lang="en-US" sz="2800" dirty="0" err="1" smtClean="0">
                <a:solidFill>
                  <a:srgbClr val="660033"/>
                </a:solidFill>
              </a:rPr>
              <a:t>lēmumi</a:t>
            </a:r>
            <a:endParaRPr lang="en-US" sz="2400" dirty="0">
              <a:solidFill>
                <a:srgbClr val="660033"/>
              </a:solidFill>
            </a:endParaRPr>
          </a:p>
        </p:txBody>
      </p:sp>
      <p:sp>
        <p:nvSpPr>
          <p:cNvPr id="8" name="Rectangle 7">
            <a:extLst>
              <a:ext uri="{FF2B5EF4-FFF2-40B4-BE49-F238E27FC236}">
                <a16:creationId xmlns:a16="http://schemas.microsoft.com/office/drawing/2014/main" xmlns="" id="{E79C1797-A7C8-7548-9907-CDE106B3D5E7}"/>
              </a:ext>
            </a:extLst>
          </p:cNvPr>
          <p:cNvSpPr/>
          <p:nvPr/>
        </p:nvSpPr>
        <p:spPr>
          <a:xfrm>
            <a:off x="4635499" y="1054099"/>
            <a:ext cx="2921000" cy="787400"/>
          </a:xfrm>
          <a:prstGeom prst="rect">
            <a:avLst/>
          </a:prstGeom>
          <a:gradFill flip="none" rotWithShape="1">
            <a:gsLst>
              <a:gs pos="0">
                <a:srgbClr val="660033">
                  <a:tint val="66000"/>
                  <a:satMod val="160000"/>
                </a:srgbClr>
              </a:gs>
              <a:gs pos="50000">
                <a:srgbClr val="660033">
                  <a:tint val="44500"/>
                  <a:satMod val="160000"/>
                </a:srgbClr>
              </a:gs>
              <a:gs pos="100000">
                <a:srgbClr val="660033">
                  <a:tint val="23500"/>
                  <a:satMod val="160000"/>
                </a:srgbClr>
              </a:gs>
            </a:gsLst>
            <a:path path="circle">
              <a:fillToRect l="50000" t="50000" r="50000" b="50000"/>
            </a:path>
            <a:tileRect/>
          </a:gradFill>
          <a:ln w="28575">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660033"/>
                </a:solidFill>
              </a:rPr>
              <a:t>UZŅĒMUMI</a:t>
            </a:r>
            <a:r>
              <a:rPr lang="en-US" sz="2400" dirty="0">
                <a:solidFill>
                  <a:srgbClr val="660033"/>
                </a:solidFill>
              </a:rPr>
              <a:t> </a:t>
            </a:r>
            <a:endParaRPr lang="en-US" dirty="0">
              <a:solidFill>
                <a:srgbClr val="660033"/>
              </a:solidFill>
            </a:endParaRPr>
          </a:p>
        </p:txBody>
      </p:sp>
      <p:sp>
        <p:nvSpPr>
          <p:cNvPr id="9" name="Rectangle 8">
            <a:extLst>
              <a:ext uri="{FF2B5EF4-FFF2-40B4-BE49-F238E27FC236}">
                <a16:creationId xmlns:a16="http://schemas.microsoft.com/office/drawing/2014/main" xmlns="" id="{44B8A9EF-D033-704D-9282-BA707D633330}"/>
              </a:ext>
            </a:extLst>
          </p:cNvPr>
          <p:cNvSpPr/>
          <p:nvPr/>
        </p:nvSpPr>
        <p:spPr>
          <a:xfrm>
            <a:off x="8635999" y="3035300"/>
            <a:ext cx="2921000" cy="787400"/>
          </a:xfrm>
          <a:prstGeom prst="rect">
            <a:avLst/>
          </a:prstGeom>
          <a:gradFill flip="none" rotWithShape="1">
            <a:gsLst>
              <a:gs pos="0">
                <a:srgbClr val="660033">
                  <a:tint val="66000"/>
                  <a:satMod val="160000"/>
                </a:srgbClr>
              </a:gs>
              <a:gs pos="50000">
                <a:srgbClr val="660033">
                  <a:tint val="44500"/>
                  <a:satMod val="160000"/>
                </a:srgbClr>
              </a:gs>
              <a:gs pos="100000">
                <a:srgbClr val="660033">
                  <a:tint val="23500"/>
                  <a:satMod val="160000"/>
                </a:srgbClr>
              </a:gs>
            </a:gsLst>
            <a:path path="circle">
              <a:fillToRect l="50000" t="50000" r="50000" b="50000"/>
            </a:path>
            <a:tileRect/>
          </a:gradFill>
          <a:ln w="28575">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660033"/>
                </a:solidFill>
              </a:rPr>
              <a:t>VALSTS</a:t>
            </a:r>
            <a:r>
              <a:rPr lang="en-US" sz="2400" dirty="0">
                <a:solidFill>
                  <a:srgbClr val="660033"/>
                </a:solidFill>
              </a:rPr>
              <a:t> </a:t>
            </a:r>
            <a:endParaRPr lang="en-US" dirty="0">
              <a:solidFill>
                <a:srgbClr val="660033"/>
              </a:solidFill>
            </a:endParaRPr>
          </a:p>
        </p:txBody>
      </p:sp>
      <p:sp>
        <p:nvSpPr>
          <p:cNvPr id="10" name="Oval 9">
            <a:extLst>
              <a:ext uri="{FF2B5EF4-FFF2-40B4-BE49-F238E27FC236}">
                <a16:creationId xmlns:a16="http://schemas.microsoft.com/office/drawing/2014/main" xmlns="" id="{5C98AC5A-C0AD-C04F-99F8-9CA3E3D9C022}"/>
              </a:ext>
            </a:extLst>
          </p:cNvPr>
          <p:cNvSpPr/>
          <p:nvPr/>
        </p:nvSpPr>
        <p:spPr>
          <a:xfrm>
            <a:off x="635000" y="2119411"/>
            <a:ext cx="2590800" cy="812800"/>
          </a:xfrm>
          <a:prstGeom prst="ellipse">
            <a:avLst/>
          </a:prstGeom>
          <a:gradFill flip="none" rotWithShape="1">
            <a:gsLst>
              <a:gs pos="0">
                <a:srgbClr val="660033">
                  <a:tint val="66000"/>
                  <a:satMod val="160000"/>
                </a:srgbClr>
              </a:gs>
              <a:gs pos="50000">
                <a:srgbClr val="660033">
                  <a:tint val="44500"/>
                  <a:satMod val="160000"/>
                </a:srgbClr>
              </a:gs>
              <a:gs pos="100000">
                <a:srgbClr val="660033">
                  <a:tint val="23500"/>
                  <a:satMod val="160000"/>
                </a:srgbClr>
              </a:gs>
            </a:gsLst>
            <a:path path="circle">
              <a:fillToRect l="50000" t="50000" r="50000" b="50000"/>
            </a:path>
            <a:tileRect/>
          </a:gradFill>
          <a:ln w="28575">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660033"/>
                </a:solidFill>
              </a:rPr>
              <a:t>IZGLĪTĪBA</a:t>
            </a:r>
          </a:p>
        </p:txBody>
      </p:sp>
      <p:sp>
        <p:nvSpPr>
          <p:cNvPr id="11" name="Oval 10">
            <a:extLst>
              <a:ext uri="{FF2B5EF4-FFF2-40B4-BE49-F238E27FC236}">
                <a16:creationId xmlns:a16="http://schemas.microsoft.com/office/drawing/2014/main" xmlns="" id="{C1239168-ED81-374C-AAD3-CDE19996969A}"/>
              </a:ext>
            </a:extLst>
          </p:cNvPr>
          <p:cNvSpPr/>
          <p:nvPr/>
        </p:nvSpPr>
        <p:spPr>
          <a:xfrm>
            <a:off x="463622" y="4679950"/>
            <a:ext cx="3378200" cy="1460500"/>
          </a:xfrm>
          <a:prstGeom prst="ellipse">
            <a:avLst/>
          </a:prstGeom>
          <a:gradFill flip="none" rotWithShape="1">
            <a:gsLst>
              <a:gs pos="0">
                <a:srgbClr val="660033">
                  <a:tint val="66000"/>
                  <a:satMod val="160000"/>
                </a:srgbClr>
              </a:gs>
              <a:gs pos="50000">
                <a:srgbClr val="660033">
                  <a:tint val="44500"/>
                  <a:satMod val="160000"/>
                </a:srgbClr>
              </a:gs>
              <a:gs pos="100000">
                <a:srgbClr val="660033">
                  <a:tint val="23500"/>
                  <a:satMod val="160000"/>
                </a:srgbClr>
              </a:gs>
            </a:gsLst>
            <a:path path="circle">
              <a:fillToRect l="50000" t="50000" r="50000" b="50000"/>
            </a:path>
            <a:tileRect/>
          </a:gradFill>
          <a:ln w="28575">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rgbClr val="660033"/>
                </a:solidFill>
              </a:rPr>
              <a:t>KOMPETENCE:</a:t>
            </a:r>
          </a:p>
          <a:p>
            <a:pPr algn="ctr"/>
            <a:r>
              <a:rPr lang="en-US" sz="2000" dirty="0">
                <a:solidFill>
                  <a:srgbClr val="660033"/>
                </a:solidFill>
              </a:rPr>
              <a:t>OSI, RSU, RTU, </a:t>
            </a:r>
            <a:r>
              <a:rPr lang="en-US" sz="2000" dirty="0" err="1">
                <a:solidFill>
                  <a:srgbClr val="660033"/>
                </a:solidFill>
              </a:rPr>
              <a:t>ārvalstu</a:t>
            </a:r>
            <a:endParaRPr lang="en-US" sz="2000" dirty="0">
              <a:solidFill>
                <a:srgbClr val="660033"/>
              </a:solidFill>
            </a:endParaRPr>
          </a:p>
        </p:txBody>
      </p:sp>
      <p:cxnSp>
        <p:nvCxnSpPr>
          <p:cNvPr id="14" name="Straight Arrow Connector 13">
            <a:extLst>
              <a:ext uri="{FF2B5EF4-FFF2-40B4-BE49-F238E27FC236}">
                <a16:creationId xmlns:a16="http://schemas.microsoft.com/office/drawing/2014/main" xmlns="" id="{1A50F26A-34D2-B947-9C93-62556F5BD1EA}"/>
              </a:ext>
            </a:extLst>
          </p:cNvPr>
          <p:cNvCxnSpPr>
            <a:stCxn id="8" idx="2"/>
            <a:endCxn id="5" idx="0"/>
          </p:cNvCxnSpPr>
          <p:nvPr/>
        </p:nvCxnSpPr>
        <p:spPr>
          <a:xfrm>
            <a:off x="6095999" y="1841499"/>
            <a:ext cx="1" cy="355600"/>
          </a:xfrm>
          <a:prstGeom prst="straightConnector1">
            <a:avLst/>
          </a:prstGeom>
          <a:ln w="28575">
            <a:solidFill>
              <a:srgbClr val="6600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AEE10E62-05D9-0044-BFF7-3E7FDE125A32}"/>
              </a:ext>
            </a:extLst>
          </p:cNvPr>
          <p:cNvCxnSpPr>
            <a:cxnSpLocks/>
            <a:stCxn id="9" idx="1"/>
            <a:endCxn id="5" idx="6"/>
          </p:cNvCxnSpPr>
          <p:nvPr/>
        </p:nvCxnSpPr>
        <p:spPr>
          <a:xfrm flipH="1">
            <a:off x="7645400" y="3429000"/>
            <a:ext cx="990599" cy="146050"/>
          </a:xfrm>
          <a:prstGeom prst="straightConnector1">
            <a:avLst/>
          </a:prstGeom>
          <a:ln w="28575">
            <a:solidFill>
              <a:srgbClr val="66003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47253BBD-F2E7-E54F-87A9-81C7DF7191C0}"/>
              </a:ext>
            </a:extLst>
          </p:cNvPr>
          <p:cNvCxnSpPr>
            <a:cxnSpLocks/>
            <a:stCxn id="10" idx="7"/>
            <a:endCxn id="8" idx="1"/>
          </p:cNvCxnSpPr>
          <p:nvPr/>
        </p:nvCxnSpPr>
        <p:spPr>
          <a:xfrm flipV="1">
            <a:off x="2846386" y="1447799"/>
            <a:ext cx="1789113" cy="790644"/>
          </a:xfrm>
          <a:prstGeom prst="straightConnector1">
            <a:avLst/>
          </a:prstGeom>
          <a:ln w="28575">
            <a:solidFill>
              <a:srgbClr val="66003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D4C16630-F98D-0F43-8EF2-B397ECC47B63}"/>
              </a:ext>
            </a:extLst>
          </p:cNvPr>
          <p:cNvCxnSpPr>
            <a:cxnSpLocks/>
          </p:cNvCxnSpPr>
          <p:nvPr/>
        </p:nvCxnSpPr>
        <p:spPr>
          <a:xfrm>
            <a:off x="3225800" y="2576611"/>
            <a:ext cx="1409699" cy="465169"/>
          </a:xfrm>
          <a:prstGeom prst="straightConnector1">
            <a:avLst/>
          </a:prstGeom>
          <a:ln w="28575">
            <a:solidFill>
              <a:srgbClr val="66003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F35C850E-E8A9-274B-B507-4ADE188597DB}"/>
              </a:ext>
            </a:extLst>
          </p:cNvPr>
          <p:cNvCxnSpPr>
            <a:cxnSpLocks/>
            <a:stCxn id="10" idx="4"/>
            <a:endCxn id="11" idx="0"/>
          </p:cNvCxnSpPr>
          <p:nvPr/>
        </p:nvCxnSpPr>
        <p:spPr>
          <a:xfrm>
            <a:off x="1930400" y="2932211"/>
            <a:ext cx="222322" cy="1747739"/>
          </a:xfrm>
          <a:prstGeom prst="straightConnector1">
            <a:avLst/>
          </a:prstGeom>
          <a:ln w="28575">
            <a:solidFill>
              <a:srgbClr val="66003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F735A2D7-4749-3B48-92A1-33DBFBAAD3AA}"/>
              </a:ext>
            </a:extLst>
          </p:cNvPr>
          <p:cNvCxnSpPr>
            <a:stCxn id="11" idx="6"/>
            <a:endCxn id="5" idx="3"/>
          </p:cNvCxnSpPr>
          <p:nvPr/>
        </p:nvCxnSpPr>
        <p:spPr>
          <a:xfrm flipV="1">
            <a:off x="3841822" y="4549408"/>
            <a:ext cx="1158587" cy="860792"/>
          </a:xfrm>
          <a:prstGeom prst="straightConnector1">
            <a:avLst/>
          </a:prstGeom>
          <a:ln w="28575">
            <a:solidFill>
              <a:srgbClr val="660033"/>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481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F7C695-3122-3249-8977-DA8BFB309CE1}"/>
              </a:ext>
            </a:extLst>
          </p:cNvPr>
          <p:cNvSpPr txBox="1">
            <a:spLocks noGrp="1"/>
          </p:cNvSpPr>
          <p:nvPr>
            <p:ph type="title"/>
          </p:nvPr>
        </p:nvSpPr>
        <p:spPr>
          <a:xfrm>
            <a:off x="463622" y="-58540"/>
            <a:ext cx="11264754" cy="1325563"/>
          </a:xfrm>
        </p:spPr>
        <p:txBody>
          <a:bodyPr>
            <a:normAutofit/>
          </a:bodyPr>
          <a:lstStyle/>
          <a:p>
            <a:pPr lvl="0" algn="ctr"/>
            <a:r>
              <a:rPr lang="lv-LV" sz="4000" dirty="0">
                <a:solidFill>
                  <a:srgbClr val="660033"/>
                </a:solidFill>
                <a:latin typeface="Arial Narrow" pitchFamily="34" charset="0"/>
              </a:rPr>
              <a:t>FARMĀCIJAS INDUSTRIĀLO PĒTĪJUMU CENTRS (FIPC)</a:t>
            </a:r>
          </a:p>
        </p:txBody>
      </p:sp>
      <p:sp>
        <p:nvSpPr>
          <p:cNvPr id="3" name="Content Placeholder 2">
            <a:extLst>
              <a:ext uri="{FF2B5EF4-FFF2-40B4-BE49-F238E27FC236}">
                <a16:creationId xmlns:a16="http://schemas.microsoft.com/office/drawing/2014/main" xmlns="" id="{C0D37D14-DE6B-7746-8433-2F9BFCBDC3E8}"/>
              </a:ext>
            </a:extLst>
          </p:cNvPr>
          <p:cNvSpPr txBox="1">
            <a:spLocks noGrp="1"/>
          </p:cNvSpPr>
          <p:nvPr>
            <p:ph idx="1"/>
          </p:nvPr>
        </p:nvSpPr>
        <p:spPr>
          <a:xfrm>
            <a:off x="622446" y="955505"/>
            <a:ext cx="10956529" cy="4697484"/>
          </a:xfrm>
        </p:spPr>
        <p:txBody>
          <a:bodyPr vert="horz" lIns="91440" tIns="45720" rIns="91440" bIns="45720" rtlCol="0">
            <a:noAutofit/>
          </a:bodyPr>
          <a:lstStyle/>
          <a:p>
            <a:pPr marL="0" lvl="0" indent="0">
              <a:lnSpc>
                <a:spcPct val="120000"/>
              </a:lnSpc>
              <a:buNone/>
            </a:pPr>
            <a:r>
              <a:rPr lang="lv-LV" sz="2200" dirty="0">
                <a:solidFill>
                  <a:srgbClr val="660033"/>
                </a:solidFill>
                <a:latin typeface="Arial Narrow" pitchFamily="34" charset="0"/>
              </a:rPr>
              <a:t>Dalībnieki: Ekonomikas ministrija* (40%); AS „Olainfarm” (20%); AS „ Grindeks ” (20%); SIA „ </a:t>
            </a:r>
            <a:r>
              <a:rPr lang="lv-LV" sz="2200" dirty="0" err="1">
                <a:solidFill>
                  <a:srgbClr val="660033"/>
                </a:solidFill>
                <a:latin typeface="Arial Narrow" pitchFamily="34" charset="0"/>
              </a:rPr>
              <a:t>Pharmidea</a:t>
            </a:r>
            <a:r>
              <a:rPr lang="lv-LV" sz="2200" dirty="0">
                <a:solidFill>
                  <a:srgbClr val="660033"/>
                </a:solidFill>
                <a:latin typeface="Arial Narrow" pitchFamily="34" charset="0"/>
              </a:rPr>
              <a:t> ” (20%)</a:t>
            </a:r>
          </a:p>
          <a:p>
            <a:pPr marL="0" lvl="0" indent="0">
              <a:lnSpc>
                <a:spcPct val="120000"/>
              </a:lnSpc>
              <a:buNone/>
            </a:pPr>
            <a:r>
              <a:rPr lang="lv-LV" sz="2200" dirty="0">
                <a:solidFill>
                  <a:srgbClr val="660033"/>
                </a:solidFill>
                <a:latin typeface="Arial Narrow" pitchFamily="34" charset="0"/>
              </a:rPr>
              <a:t>FIPC padome: dalībnieku pārstāvji un industriālie profesori</a:t>
            </a:r>
          </a:p>
          <a:p>
            <a:pPr marL="0" lvl="0" indent="0">
              <a:lnSpc>
                <a:spcPct val="120000"/>
              </a:lnSpc>
              <a:buNone/>
            </a:pPr>
            <a:r>
              <a:rPr lang="lv-LV" sz="2200" dirty="0">
                <a:solidFill>
                  <a:srgbClr val="660033"/>
                </a:solidFill>
                <a:latin typeface="Arial Narrow" pitchFamily="34" charset="0"/>
              </a:rPr>
              <a:t>FIPC izveides gada (2020) uzdevumi: pieņemt lēmumus par valsts atbalsta projektu apstiprināšanu, koordinēt un uzraudzīt projektu vadību, kontrolēt finanšu izlietojumu, izstrādāt FIPC ilgtermiņa stratēģiju t.sk. struktūras izveidi un izvērtēt iespējas industriālo pētījumu veikšanai Latvijā ar esošo zinātnisko kapacitāti un infrastruktūru.</a:t>
            </a:r>
          </a:p>
          <a:p>
            <a:pPr marL="0" lvl="0" indent="0">
              <a:lnSpc>
                <a:spcPct val="120000"/>
              </a:lnSpc>
              <a:buNone/>
            </a:pPr>
            <a:r>
              <a:rPr lang="lv-LV" sz="2200" dirty="0">
                <a:solidFill>
                  <a:srgbClr val="660033"/>
                </a:solidFill>
                <a:latin typeface="Arial Narrow" pitchFamily="34" charset="0"/>
              </a:rPr>
              <a:t>Valsts atbalsts FIPC projektiem − 20 </a:t>
            </a:r>
            <a:r>
              <a:rPr lang="lv-LV" sz="2200" dirty="0" err="1">
                <a:solidFill>
                  <a:srgbClr val="660033"/>
                </a:solidFill>
                <a:latin typeface="Arial Narrow" pitchFamily="34" charset="0"/>
              </a:rPr>
              <a:t>mlj</a:t>
            </a:r>
            <a:r>
              <a:rPr lang="lv-LV" sz="2200" dirty="0">
                <a:solidFill>
                  <a:srgbClr val="660033"/>
                </a:solidFill>
                <a:latin typeface="Arial Narrow" pitchFamily="34" charset="0"/>
              </a:rPr>
              <a:t>. gadā 5 līdz 7 gadu periodā </a:t>
            </a:r>
          </a:p>
          <a:p>
            <a:pPr marL="0" lvl="0" indent="0">
              <a:lnSpc>
                <a:spcPct val="120000"/>
              </a:lnSpc>
              <a:buNone/>
            </a:pPr>
            <a:r>
              <a:rPr lang="lv-LV" sz="2200" dirty="0">
                <a:solidFill>
                  <a:srgbClr val="660033"/>
                </a:solidFill>
                <a:latin typeface="Arial Narrow" pitchFamily="34" charset="0"/>
              </a:rPr>
              <a:t>Dalībnieki, kuri nav EM, FIPC nodrošina 5% </a:t>
            </a:r>
            <a:r>
              <a:rPr lang="lv-LV" sz="2200" dirty="0" smtClean="0">
                <a:solidFill>
                  <a:srgbClr val="660033"/>
                </a:solidFill>
                <a:latin typeface="Arial Narrow" pitchFamily="34" charset="0"/>
              </a:rPr>
              <a:t>licences </a:t>
            </a:r>
            <a:r>
              <a:rPr lang="lv-LV" sz="2200" dirty="0">
                <a:solidFill>
                  <a:srgbClr val="660033"/>
                </a:solidFill>
                <a:latin typeface="Arial Narrow" pitchFamily="34" charset="0"/>
              </a:rPr>
              <a:t>maksu (</a:t>
            </a:r>
            <a:r>
              <a:rPr lang="lv-LV" sz="2200" dirty="0" err="1">
                <a:solidFill>
                  <a:srgbClr val="660033"/>
                </a:solidFill>
                <a:latin typeface="Arial Narrow" pitchFamily="34" charset="0"/>
              </a:rPr>
              <a:t>royalty</a:t>
            </a:r>
            <a:r>
              <a:rPr lang="lv-LV" sz="2200" dirty="0">
                <a:solidFill>
                  <a:srgbClr val="660033"/>
                </a:solidFill>
                <a:latin typeface="Arial Narrow" pitchFamily="34" charset="0"/>
              </a:rPr>
              <a:t>) no projekta rezultātā izstrādātā jaunā produkta pārdošanas apjoma 10 gadus </a:t>
            </a:r>
          </a:p>
          <a:p>
            <a:pPr marL="0" lvl="0" indent="0">
              <a:lnSpc>
                <a:spcPct val="120000"/>
              </a:lnSpc>
              <a:buNone/>
            </a:pPr>
            <a:r>
              <a:rPr lang="lv-LV" sz="2200" i="1" dirty="0">
                <a:solidFill>
                  <a:srgbClr val="660033"/>
                </a:solidFill>
                <a:latin typeface="Arial Narrow" pitchFamily="34" charset="0"/>
              </a:rPr>
              <a:t>*prioritārais akcionārs ar tiesībām saņemt „dividendes” </a:t>
            </a:r>
          </a:p>
        </p:txBody>
      </p:sp>
      <p:pic>
        <p:nvPicPr>
          <p:cNvPr id="5" name="Picture 2" descr="C:\Users\Evita\Desktop\xxx.png"/>
          <p:cNvPicPr>
            <a:picLocks noChangeAspect="1" noChangeArrowheads="1"/>
          </p:cNvPicPr>
          <p:nvPr/>
        </p:nvPicPr>
        <p:blipFill>
          <a:blip r:embed="rId3" cstate="print"/>
          <a:srcRect/>
          <a:stretch>
            <a:fillRect/>
          </a:stretch>
        </p:blipFill>
        <p:spPr bwMode="auto">
          <a:xfrm>
            <a:off x="-11275" y="4613096"/>
            <a:ext cx="12214549" cy="2244904"/>
          </a:xfrm>
          <a:prstGeom prst="rect">
            <a:avLst/>
          </a:prstGeom>
          <a:noFill/>
        </p:spPr>
      </p:pic>
    </p:spTree>
    <p:extLst>
      <p:ext uri="{BB962C8B-B14F-4D97-AF65-F5344CB8AC3E}">
        <p14:creationId xmlns:p14="http://schemas.microsoft.com/office/powerpoint/2010/main" val="341624618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Evita\Desktop\situācija farmācijas apstrādes rūpniecībā.jpg"/>
          <p:cNvPicPr>
            <a:picLocks noChangeAspect="1" noChangeArrowheads="1"/>
          </p:cNvPicPr>
          <p:nvPr/>
        </p:nvPicPr>
        <p:blipFill>
          <a:blip r:embed="rId2" cstate="print"/>
          <a:srcRect/>
          <a:stretch>
            <a:fillRect/>
          </a:stretch>
        </p:blipFill>
        <p:spPr bwMode="auto">
          <a:xfrm>
            <a:off x="1" y="2610685"/>
            <a:ext cx="12192000" cy="4247316"/>
          </a:xfrm>
          <a:prstGeom prst="rect">
            <a:avLst/>
          </a:prstGeom>
          <a:noFill/>
        </p:spPr>
      </p:pic>
      <p:sp>
        <p:nvSpPr>
          <p:cNvPr id="4" name="TextBox 3">
            <a:extLst>
              <a:ext uri="{FF2B5EF4-FFF2-40B4-BE49-F238E27FC236}">
                <a16:creationId xmlns:a16="http://schemas.microsoft.com/office/drawing/2014/main" xmlns="" id="{A06E7DF1-2261-6E49-934E-301246D1DC9C}"/>
              </a:ext>
            </a:extLst>
          </p:cNvPr>
          <p:cNvSpPr txBox="1"/>
          <p:nvPr/>
        </p:nvSpPr>
        <p:spPr>
          <a:xfrm>
            <a:off x="1412614" y="1351581"/>
            <a:ext cx="4823797" cy="646331"/>
          </a:xfrm>
          <a:prstGeom prst="rect">
            <a:avLst/>
          </a:prstGeom>
          <a:noFill/>
        </p:spPr>
        <p:txBody>
          <a:bodyPr wrap="square" rtlCol="0">
            <a:spAutoFit/>
          </a:bodyPr>
          <a:lstStyle/>
          <a:p>
            <a:r>
              <a:rPr lang="lv-LV" sz="3600" b="1" i="1" dirty="0">
                <a:solidFill>
                  <a:srgbClr val="660033"/>
                </a:solidFill>
                <a:latin typeface="Arial Narrow" pitchFamily="34" charset="0"/>
              </a:rPr>
              <a:t>Paldies par uzmanību!</a:t>
            </a:r>
            <a:endParaRPr lang="en-US" sz="3600" b="1" i="1" dirty="0">
              <a:solidFill>
                <a:srgbClr val="660033"/>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2F7E08-B73B-B648-A34F-E847258F968B}"/>
              </a:ext>
            </a:extLst>
          </p:cNvPr>
          <p:cNvSpPr>
            <a:spLocks noGrp="1"/>
          </p:cNvSpPr>
          <p:nvPr>
            <p:ph type="title"/>
          </p:nvPr>
        </p:nvSpPr>
        <p:spPr>
          <a:xfrm>
            <a:off x="838200" y="12710"/>
            <a:ext cx="10515600" cy="1176009"/>
          </a:xfrm>
        </p:spPr>
        <p:txBody>
          <a:bodyPr vert="horz" lIns="91440" tIns="45720" rIns="91440" bIns="45720" rtlCol="0" anchor="ctr">
            <a:noAutofit/>
          </a:bodyPr>
          <a:lstStyle/>
          <a:p>
            <a:pPr algn="ctr"/>
            <a:r>
              <a:rPr lang="lv-LV" sz="4000" dirty="0">
                <a:solidFill>
                  <a:srgbClr val="660033"/>
                </a:solidFill>
                <a:latin typeface="Arial Narrow" pitchFamily="34" charset="0"/>
                <a:cs typeface="Arial" panose="020B0604020202020204" pitchFamily="34" charset="0"/>
              </a:rPr>
              <a:t>LATVIJAS FARMĀCIJAS APSTRĀDES RŪPNIECĪBA</a:t>
            </a:r>
            <a:endParaRPr lang="en-US" sz="4000" dirty="0">
              <a:solidFill>
                <a:srgbClr val="660033"/>
              </a:solidFill>
              <a:latin typeface="Arial Narrow"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xmlns="" id="{F1DE7044-DE8B-BB43-8CBD-5864DA69F16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430" y="1444230"/>
            <a:ext cx="6850616" cy="4225050"/>
          </a:xfrm>
        </p:spPr>
      </p:pic>
      <p:pic>
        <p:nvPicPr>
          <p:cNvPr id="8" name="Picture 7">
            <a:extLst>
              <a:ext uri="{FF2B5EF4-FFF2-40B4-BE49-F238E27FC236}">
                <a16:creationId xmlns:a16="http://schemas.microsoft.com/office/drawing/2014/main" xmlns="" id="{28F6ADF2-12D7-D949-98A7-5F20469D56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506" y="1403823"/>
            <a:ext cx="4538757" cy="2650017"/>
          </a:xfrm>
          <a:prstGeom prst="rect">
            <a:avLst/>
          </a:prstGeom>
        </p:spPr>
      </p:pic>
      <p:sp>
        <p:nvSpPr>
          <p:cNvPr id="11" name="TextBox 10">
            <a:extLst>
              <a:ext uri="{FF2B5EF4-FFF2-40B4-BE49-F238E27FC236}">
                <a16:creationId xmlns:a16="http://schemas.microsoft.com/office/drawing/2014/main" xmlns="" id="{5D8C8426-BCC0-5C4B-919D-7917AC481776}"/>
              </a:ext>
            </a:extLst>
          </p:cNvPr>
          <p:cNvSpPr txBox="1"/>
          <p:nvPr/>
        </p:nvSpPr>
        <p:spPr>
          <a:xfrm rot="10800000" flipV="1">
            <a:off x="7031892" y="4592062"/>
            <a:ext cx="5119983" cy="1077218"/>
          </a:xfrm>
          <a:prstGeom prst="rect">
            <a:avLst/>
          </a:prstGeom>
          <a:noFill/>
        </p:spPr>
        <p:txBody>
          <a:bodyPr wrap="square" rtlCol="0">
            <a:spAutoFit/>
          </a:bodyPr>
          <a:lstStyle/>
          <a:p>
            <a:r>
              <a:rPr lang="lv-LV" sz="1600" dirty="0"/>
              <a:t>2019.gada janvārī Latvijā bija reģistrēts 31 licencēts uzņēmums zāļu ražošanai vai importēšanai, kopējais apgrozījums 216 625 t. EUR (2018. gads, ZVA dati par 14 uzņēmumiem) </a:t>
            </a:r>
            <a:endParaRPr lang="en-US" sz="1600" dirty="0"/>
          </a:p>
        </p:txBody>
      </p:sp>
    </p:spTree>
    <p:extLst>
      <p:ext uri="{BB962C8B-B14F-4D97-AF65-F5344CB8AC3E}">
        <p14:creationId xmlns:p14="http://schemas.microsoft.com/office/powerpoint/2010/main" val="361765431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D00E58-3143-4148-8A20-C44F03397EAA}"/>
              </a:ext>
            </a:extLst>
          </p:cNvPr>
          <p:cNvSpPr>
            <a:spLocks noGrp="1"/>
          </p:cNvSpPr>
          <p:nvPr>
            <p:ph type="title"/>
          </p:nvPr>
        </p:nvSpPr>
        <p:spPr>
          <a:xfrm>
            <a:off x="397506" y="18254"/>
            <a:ext cx="11396987" cy="1325563"/>
          </a:xfrm>
        </p:spPr>
        <p:txBody>
          <a:bodyPr>
            <a:normAutofit/>
          </a:bodyPr>
          <a:lstStyle/>
          <a:p>
            <a:pPr algn="ctr"/>
            <a:r>
              <a:rPr lang="lv-LV" sz="4000" dirty="0">
                <a:solidFill>
                  <a:srgbClr val="660033"/>
                </a:solidFill>
                <a:latin typeface="Arial Narrow" pitchFamily="34" charset="0"/>
                <a:ea typeface="Calibri" panose="020F0502020204030204" pitchFamily="34" charset="0"/>
                <a:cs typeface="Arial" panose="020B0604020202020204" pitchFamily="34" charset="0"/>
              </a:rPr>
              <a:t>TOP 3 </a:t>
            </a:r>
            <a:r>
              <a:rPr lang="lv-LV" sz="4000" dirty="0" smtClean="0">
                <a:solidFill>
                  <a:srgbClr val="660033"/>
                </a:solidFill>
                <a:latin typeface="Arial Narrow" pitchFamily="34" charset="0"/>
                <a:ea typeface="Calibri" panose="020F0502020204030204" pitchFamily="34" charset="0"/>
                <a:cs typeface="Arial" panose="020B0604020202020204" pitchFamily="34" charset="0"/>
              </a:rPr>
              <a:t>NOZĪMĪGĀKĀS </a:t>
            </a:r>
            <a:r>
              <a:rPr lang="lv-LV" sz="4000" dirty="0">
                <a:solidFill>
                  <a:srgbClr val="660033"/>
                </a:solidFill>
                <a:latin typeface="Arial Narrow" pitchFamily="34" charset="0"/>
                <a:ea typeface="Calibri" panose="020F0502020204030204" pitchFamily="34" charset="0"/>
                <a:cs typeface="Arial" panose="020B0604020202020204" pitchFamily="34" charset="0"/>
              </a:rPr>
              <a:t>PRODUKTU GRUPAS</a:t>
            </a:r>
            <a:endParaRPr lang="en-US" sz="4000" dirty="0">
              <a:solidFill>
                <a:srgbClr val="660033"/>
              </a:solidFill>
              <a:latin typeface="Arial Narrow" pitchFamily="34" charset="0"/>
              <a:ea typeface="Calibri" panose="020F050202020403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EBF8ECB0-D1C4-D14C-8448-15E5D0544B8C}"/>
              </a:ext>
            </a:extLst>
          </p:cNvPr>
          <p:cNvSpPr>
            <a:spLocks noGrp="1"/>
          </p:cNvSpPr>
          <p:nvPr>
            <p:ph idx="1"/>
          </p:nvPr>
        </p:nvSpPr>
        <p:spPr/>
        <p:txBody>
          <a:bodyPr>
            <a:normAutofit/>
          </a:bodyPr>
          <a:lstStyle/>
          <a:p>
            <a:pPr marL="0" indent="0">
              <a:buNone/>
            </a:pPr>
            <a:r>
              <a:rPr lang="en-US" dirty="0"/>
              <a:t/>
            </a:r>
            <a:br>
              <a:rPr lang="en-US" dirty="0"/>
            </a:br>
            <a:r>
              <a:rPr lang="en-US" dirty="0"/>
              <a:t>  </a:t>
            </a:r>
          </a:p>
        </p:txBody>
      </p:sp>
      <p:pic>
        <p:nvPicPr>
          <p:cNvPr id="17" name="Picture 16">
            <a:extLst>
              <a:ext uri="{FF2B5EF4-FFF2-40B4-BE49-F238E27FC236}">
                <a16:creationId xmlns:a16="http://schemas.microsoft.com/office/drawing/2014/main" xmlns="" id="{0102B200-459D-E64D-B131-BCABE76F1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3222" y="1483309"/>
            <a:ext cx="3839812" cy="4693654"/>
          </a:xfrm>
          <a:prstGeom prst="rect">
            <a:avLst/>
          </a:prstGeom>
        </p:spPr>
      </p:pic>
      <p:pic>
        <p:nvPicPr>
          <p:cNvPr id="23" name="Picture 22">
            <a:extLst>
              <a:ext uri="{FF2B5EF4-FFF2-40B4-BE49-F238E27FC236}">
                <a16:creationId xmlns:a16="http://schemas.microsoft.com/office/drawing/2014/main" xmlns="" id="{338307F5-0854-1B41-8267-DC0CA671AF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15" y="1483309"/>
            <a:ext cx="3839812" cy="4693655"/>
          </a:xfrm>
          <a:prstGeom prst="rect">
            <a:avLst/>
          </a:prstGeom>
        </p:spPr>
      </p:pic>
      <p:pic>
        <p:nvPicPr>
          <p:cNvPr id="24" name="Picture 23">
            <a:extLst>
              <a:ext uri="{FF2B5EF4-FFF2-40B4-BE49-F238E27FC236}">
                <a16:creationId xmlns:a16="http://schemas.microsoft.com/office/drawing/2014/main" xmlns="" id="{81B8B4B0-22E9-AC4E-8DCA-3619D5A24B3A}"/>
              </a:ext>
            </a:extLst>
          </p:cNvPr>
          <p:cNvPicPr>
            <a:picLocks noChangeAspect="1"/>
          </p:cNvPicPr>
          <p:nvPr/>
        </p:nvPicPr>
        <p:blipFill>
          <a:blip r:embed="rId5"/>
          <a:stretch>
            <a:fillRect/>
          </a:stretch>
        </p:blipFill>
        <p:spPr>
          <a:xfrm>
            <a:off x="8201299" y="1483309"/>
            <a:ext cx="3839812" cy="4693654"/>
          </a:xfrm>
          <a:prstGeom prst="rect">
            <a:avLst/>
          </a:prstGeom>
        </p:spPr>
      </p:pic>
    </p:spTree>
    <p:extLst>
      <p:ext uri="{BB962C8B-B14F-4D97-AF65-F5344CB8AC3E}">
        <p14:creationId xmlns:p14="http://schemas.microsoft.com/office/powerpoint/2010/main" val="151942833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200E25-FBD3-49E3-AD7E-AA8C6AE48959}"/>
              </a:ext>
            </a:extLst>
          </p:cNvPr>
          <p:cNvPicPr>
            <a:picLocks noChangeAspect="1"/>
          </p:cNvPicPr>
          <p:nvPr/>
        </p:nvPicPr>
        <p:blipFill>
          <a:blip r:embed="rId3" cstate="print"/>
          <a:stretch>
            <a:fillRect/>
          </a:stretch>
        </p:blipFill>
        <p:spPr>
          <a:xfrm>
            <a:off x="443795" y="193766"/>
            <a:ext cx="5862269" cy="4234494"/>
          </a:xfrm>
          <a:prstGeom prst="rect">
            <a:avLst/>
          </a:prstGeom>
        </p:spPr>
      </p:pic>
      <p:grpSp>
        <p:nvGrpSpPr>
          <p:cNvPr id="4" name="Group 3">
            <a:extLst>
              <a:ext uri="{FF2B5EF4-FFF2-40B4-BE49-F238E27FC236}">
                <a16:creationId xmlns:a16="http://schemas.microsoft.com/office/drawing/2014/main" xmlns="" id="{889324CF-1945-9C4B-93A9-350A9D23D312}"/>
              </a:ext>
            </a:extLst>
          </p:cNvPr>
          <p:cNvGrpSpPr/>
          <p:nvPr/>
        </p:nvGrpSpPr>
        <p:grpSpPr>
          <a:xfrm>
            <a:off x="6861359" y="500837"/>
            <a:ext cx="5155368" cy="4866669"/>
            <a:chOff x="6685510" y="360157"/>
            <a:chExt cx="5155368" cy="4866669"/>
          </a:xfrm>
        </p:grpSpPr>
        <p:pic>
          <p:nvPicPr>
            <p:cNvPr id="5" name="Picture 4">
              <a:extLst>
                <a:ext uri="{FF2B5EF4-FFF2-40B4-BE49-F238E27FC236}">
                  <a16:creationId xmlns:a16="http://schemas.microsoft.com/office/drawing/2014/main" xmlns="" id="{1F3C2B52-DDF7-4512-AEAA-5A8612C89569}"/>
                </a:ext>
              </a:extLst>
            </p:cNvPr>
            <p:cNvPicPr>
              <a:picLocks noChangeAspect="1"/>
            </p:cNvPicPr>
            <p:nvPr/>
          </p:nvPicPr>
          <p:blipFill>
            <a:blip r:embed="rId4" cstate="print"/>
            <a:stretch>
              <a:fillRect/>
            </a:stretch>
          </p:blipFill>
          <p:spPr>
            <a:xfrm>
              <a:off x="6685510" y="749956"/>
              <a:ext cx="4924269" cy="4402153"/>
            </a:xfrm>
            <a:prstGeom prst="rect">
              <a:avLst/>
            </a:prstGeom>
          </p:spPr>
        </p:pic>
        <p:pic>
          <p:nvPicPr>
            <p:cNvPr id="8" name="Picture 7">
              <a:extLst>
                <a:ext uri="{FF2B5EF4-FFF2-40B4-BE49-F238E27FC236}">
                  <a16:creationId xmlns:a16="http://schemas.microsoft.com/office/drawing/2014/main" xmlns="" id="{DA360E89-AA61-4EDE-B0D0-B6CE08F5CA3E}"/>
                </a:ext>
              </a:extLst>
            </p:cNvPr>
            <p:cNvPicPr>
              <a:picLocks noChangeAspect="1"/>
            </p:cNvPicPr>
            <p:nvPr/>
          </p:nvPicPr>
          <p:blipFill>
            <a:blip r:embed="rId5" cstate="print"/>
            <a:stretch>
              <a:fillRect/>
            </a:stretch>
          </p:blipFill>
          <p:spPr>
            <a:xfrm>
              <a:off x="7232903" y="360157"/>
              <a:ext cx="4607975" cy="643814"/>
            </a:xfrm>
            <a:prstGeom prst="rect">
              <a:avLst/>
            </a:prstGeom>
          </p:spPr>
        </p:pic>
        <p:sp>
          <p:nvSpPr>
            <p:cNvPr id="9" name="Rectangle 8">
              <a:extLst>
                <a:ext uri="{FF2B5EF4-FFF2-40B4-BE49-F238E27FC236}">
                  <a16:creationId xmlns:a16="http://schemas.microsoft.com/office/drawing/2014/main" xmlns="" id="{E48960D7-1E03-42A8-A95A-C0EC6AB7D04B}"/>
                </a:ext>
              </a:extLst>
            </p:cNvPr>
            <p:cNvSpPr/>
            <p:nvPr/>
          </p:nvSpPr>
          <p:spPr>
            <a:xfrm>
              <a:off x="7153112" y="4851274"/>
              <a:ext cx="1779270" cy="375552"/>
            </a:xfrm>
            <a:prstGeom prst="rect">
              <a:avLst/>
            </a:prstGeom>
          </p:spPr>
          <p:txBody>
            <a:bodyPr wrap="none">
              <a:spAutoFit/>
            </a:bodyPr>
            <a:lstStyle/>
            <a:p>
              <a:pPr>
                <a:lnSpc>
                  <a:spcPct val="107000"/>
                </a:lnSpc>
              </a:pPr>
              <a:r>
                <a:rPr lang="lv-LV"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LV </a:t>
              </a:r>
              <a:r>
                <a:rPr lang="lv-LV"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Pharma</a:t>
              </a:r>
              <a:r>
                <a:rPr lang="lv-LV"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2019</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074EE9B3-9116-4835-A199-F6F3F2DC1CF9}"/>
                </a:ext>
              </a:extLst>
            </p:cNvPr>
            <p:cNvCxnSpPr>
              <a:cxnSpLocks/>
            </p:cNvCxnSpPr>
            <p:nvPr/>
          </p:nvCxnSpPr>
          <p:spPr>
            <a:xfrm flipV="1">
              <a:off x="7751805" y="4383731"/>
              <a:ext cx="0" cy="392826"/>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xmlns="" id="{D3132051-E231-4307-84D3-BCC993E0F100}"/>
                </a:ext>
              </a:extLst>
            </p:cNvPr>
            <p:cNvSpPr/>
            <p:nvPr/>
          </p:nvSpPr>
          <p:spPr>
            <a:xfrm>
              <a:off x="7232903" y="1394458"/>
              <a:ext cx="1958340" cy="671915"/>
            </a:xfrm>
            <a:prstGeom prst="rect">
              <a:avLst/>
            </a:prstGeom>
          </p:spPr>
          <p:txBody>
            <a:bodyPr wrap="square">
              <a:spAutoFit/>
            </a:bodyPr>
            <a:lstStyle/>
            <a:p>
              <a:pPr>
                <a:lnSpc>
                  <a:spcPct val="107000"/>
                </a:lnSpc>
              </a:pPr>
              <a:r>
                <a:rPr lang="lv-LV"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50’000-200’000 </a:t>
              </a:r>
              <a:r>
                <a:rPr lang="lv-LV" b="1" dirty="0">
                  <a:solidFill>
                    <a:srgbClr val="0070C0"/>
                  </a:solidFill>
                  <a:latin typeface="Calibri" panose="020F0502020204030204" pitchFamily="34" charset="0"/>
                  <a:ea typeface="Calibri" panose="020F0502020204030204" pitchFamily="34" charset="0"/>
                  <a:cs typeface="Calibri" panose="020F0502020204030204" pitchFamily="34" charset="0"/>
                </a:rPr>
                <a:t>€</a:t>
              </a:r>
              <a:endPar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lv-LV"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1 pacientam gadā</a:t>
              </a:r>
              <a:endParaRPr lang="en-US"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xmlns="" id="{24D4E0A6-929C-46F5-A38B-6FDD6764392D}"/>
                </a:ext>
              </a:extLst>
            </p:cNvPr>
            <p:cNvCxnSpPr>
              <a:cxnSpLocks/>
            </p:cNvCxnSpPr>
            <p:nvPr/>
          </p:nvCxnSpPr>
          <p:spPr>
            <a:xfrm flipV="1">
              <a:off x="8655718" y="1730415"/>
              <a:ext cx="594360" cy="9175"/>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0" name="Rectangle 19">
              <a:extLst>
                <a:ext uri="{FF2B5EF4-FFF2-40B4-BE49-F238E27FC236}">
                  <a16:creationId xmlns:a16="http://schemas.microsoft.com/office/drawing/2014/main" xmlns="" id="{F13761E4-683A-4CBD-9310-D92158C56370}"/>
                </a:ext>
              </a:extLst>
            </p:cNvPr>
            <p:cNvSpPr/>
            <p:nvPr/>
          </p:nvSpPr>
          <p:spPr>
            <a:xfrm>
              <a:off x="8360443" y="2796598"/>
              <a:ext cx="1956754" cy="407035"/>
            </a:xfrm>
            <a:prstGeom prst="rect">
              <a:avLst/>
            </a:prstGeom>
          </p:spPr>
          <p:txBody>
            <a:bodyPr wrap="none">
              <a:spAutoFit/>
            </a:bodyPr>
            <a:lstStyle/>
            <a:p>
              <a:pPr>
                <a:lnSpc>
                  <a:spcPct val="107000"/>
                </a:lnSpc>
              </a:pPr>
              <a:r>
                <a:rPr lang="lv-LV" sz="20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LV </a:t>
              </a:r>
              <a:r>
                <a:rPr lang="lv-LV" sz="2000" b="1" dirty="0" err="1">
                  <a:solidFill>
                    <a:srgbClr val="00B050"/>
                  </a:solidFill>
                  <a:latin typeface="Calibri" panose="020F0502020204030204" pitchFamily="34" charset="0"/>
                  <a:ea typeface="Calibri" panose="020F0502020204030204" pitchFamily="34" charset="0"/>
                  <a:cs typeface="Times New Roman" panose="02020603050405020304" pitchFamily="18" charset="0"/>
                </a:rPr>
                <a:t>Pharma</a:t>
              </a:r>
              <a:r>
                <a:rPr lang="lv-LV" sz="20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2025</a:t>
              </a:r>
              <a:endParaRPr lang="en-US" sz="2000" b="1"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xmlns="" id="{0D77D068-F2DB-4ACE-88DD-AD20C8E5B1D0}"/>
                </a:ext>
              </a:extLst>
            </p:cNvPr>
            <p:cNvCxnSpPr/>
            <p:nvPr/>
          </p:nvCxnSpPr>
          <p:spPr>
            <a:xfrm>
              <a:off x="10225438" y="3034990"/>
              <a:ext cx="60960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xmlns="" id="{F41F8439-B895-3D4F-85C9-BE94825C3884}"/>
              </a:ext>
            </a:extLst>
          </p:cNvPr>
          <p:cNvPicPr>
            <a:picLocks noChangeAspect="1"/>
          </p:cNvPicPr>
          <p:nvPr/>
        </p:nvPicPr>
        <p:blipFill>
          <a:blip r:embed="rId6"/>
          <a:stretch>
            <a:fillRect/>
          </a:stretch>
        </p:blipFill>
        <p:spPr>
          <a:xfrm>
            <a:off x="912794" y="4524411"/>
            <a:ext cx="4924269" cy="2139823"/>
          </a:xfrm>
          <a:prstGeom prst="rect">
            <a:avLst/>
          </a:prstGeom>
        </p:spPr>
      </p:pic>
    </p:spTree>
    <p:extLst>
      <p:ext uri="{BB962C8B-B14F-4D97-AF65-F5344CB8AC3E}">
        <p14:creationId xmlns:p14="http://schemas.microsoft.com/office/powerpoint/2010/main" val="99691593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Evita\Desktop\xxx.png">
            <a:extLst>
              <a:ext uri="{FF2B5EF4-FFF2-40B4-BE49-F238E27FC236}">
                <a16:creationId xmlns:a16="http://schemas.microsoft.com/office/drawing/2014/main" xmlns="" id="{EFCBF06E-2790-6646-ADD2-269BE5224489}"/>
              </a:ext>
            </a:extLst>
          </p:cNvPr>
          <p:cNvPicPr>
            <a:picLocks noChangeAspect="1" noChangeArrowheads="1"/>
          </p:cNvPicPr>
          <p:nvPr/>
        </p:nvPicPr>
        <p:blipFill rotWithShape="1">
          <a:blip r:embed="rId3" cstate="print"/>
          <a:srcRect l="1" t="26467" r="1"/>
          <a:stretch/>
        </p:blipFill>
        <p:spPr bwMode="auto">
          <a:xfrm>
            <a:off x="0" y="1424354"/>
            <a:ext cx="12192000" cy="5433645"/>
          </a:xfrm>
          <a:prstGeom prst="rect">
            <a:avLst/>
          </a:prstGeom>
          <a:noFill/>
        </p:spPr>
      </p:pic>
      <p:sp>
        <p:nvSpPr>
          <p:cNvPr id="2" name="Title 1">
            <a:extLst>
              <a:ext uri="{FF2B5EF4-FFF2-40B4-BE49-F238E27FC236}">
                <a16:creationId xmlns:a16="http://schemas.microsoft.com/office/drawing/2014/main" xmlns="" id="{DA7458C9-E095-1C40-BEFE-00B3CD40B878}"/>
              </a:ext>
            </a:extLst>
          </p:cNvPr>
          <p:cNvSpPr>
            <a:spLocks noGrp="1"/>
          </p:cNvSpPr>
          <p:nvPr>
            <p:ph type="title"/>
          </p:nvPr>
        </p:nvSpPr>
        <p:spPr>
          <a:xfrm>
            <a:off x="838200" y="0"/>
            <a:ext cx="10515600" cy="1325563"/>
          </a:xfrm>
        </p:spPr>
        <p:txBody>
          <a:bodyPr>
            <a:normAutofit/>
          </a:bodyPr>
          <a:lstStyle/>
          <a:p>
            <a:pPr algn="ctr"/>
            <a:r>
              <a:rPr lang="lv-LV" sz="4000" dirty="0">
                <a:solidFill>
                  <a:srgbClr val="660033"/>
                </a:solidFill>
                <a:latin typeface="Arial Narrow" pitchFamily="34" charset="0"/>
                <a:cs typeface="Arial" panose="020B0604020202020204" pitchFamily="34" charset="0"/>
              </a:rPr>
              <a:t>AKTUĀLIE ŠĪ BRĪŽA IZAICINĀJUMI</a:t>
            </a:r>
            <a:endParaRPr lang="en-US" sz="4000" dirty="0">
              <a:solidFill>
                <a:srgbClr val="660033"/>
              </a:solidFill>
              <a:latin typeface="Arial Narrow" pitchFamily="34" charset="0"/>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xmlns="" id="{A6E1214E-CD69-9841-851D-73F900BD24D9}"/>
              </a:ext>
            </a:extLst>
          </p:cNvPr>
          <p:cNvGraphicFramePr>
            <a:graphicFrameLocks noGrp="1"/>
          </p:cNvGraphicFramePr>
          <p:nvPr>
            <p:ph idx="1"/>
            <p:extLst>
              <p:ext uri="{D42A27DB-BD31-4B8C-83A1-F6EECF244321}">
                <p14:modId xmlns:p14="http://schemas.microsoft.com/office/powerpoint/2010/main" val="2953580459"/>
              </p:ext>
            </p:extLst>
          </p:nvPr>
        </p:nvGraphicFramePr>
        <p:xfrm>
          <a:off x="159606" y="2414954"/>
          <a:ext cx="7173180" cy="3779740"/>
        </p:xfrm>
        <a:graphic>
          <a:graphicData uri="http://schemas.openxmlformats.org/drawingml/2006/table">
            <a:tbl>
              <a:tblPr firstRow="1" bandRow="1">
                <a:tableStyleId>{5C22544A-7EE6-4342-B048-85BDC9FD1C3A}</a:tableStyleId>
              </a:tblPr>
              <a:tblGrid>
                <a:gridCol w="3638808">
                  <a:extLst>
                    <a:ext uri="{9D8B030D-6E8A-4147-A177-3AD203B41FA5}">
                      <a16:colId xmlns:a16="http://schemas.microsoft.com/office/drawing/2014/main" xmlns="" val="1556351707"/>
                    </a:ext>
                  </a:extLst>
                </a:gridCol>
                <a:gridCol w="1586386">
                  <a:extLst>
                    <a:ext uri="{9D8B030D-6E8A-4147-A177-3AD203B41FA5}">
                      <a16:colId xmlns:a16="http://schemas.microsoft.com/office/drawing/2014/main" xmlns="" val="922998288"/>
                    </a:ext>
                  </a:extLst>
                </a:gridCol>
                <a:gridCol w="1947986">
                  <a:extLst>
                    <a:ext uri="{9D8B030D-6E8A-4147-A177-3AD203B41FA5}">
                      <a16:colId xmlns:a16="http://schemas.microsoft.com/office/drawing/2014/main" xmlns="" val="923958155"/>
                    </a:ext>
                  </a:extLst>
                </a:gridCol>
              </a:tblGrid>
              <a:tr h="658446">
                <a:tc>
                  <a:txBody>
                    <a:bodyPr/>
                    <a:lstStyle/>
                    <a:p>
                      <a:pPr algn="ctr"/>
                      <a:r>
                        <a:rPr lang="en-US" sz="2400" dirty="0" err="1">
                          <a:latin typeface="Arial" panose="020B0604020202020204" pitchFamily="34" charset="0"/>
                          <a:cs typeface="Arial" panose="020B0604020202020204" pitchFamily="34" charset="0"/>
                        </a:rPr>
                        <a:t>Tēma</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err="1">
                          <a:latin typeface="Arial" panose="020B0604020202020204" pitchFamily="34" charset="0"/>
                          <a:cs typeface="Arial" panose="020B0604020202020204" pitchFamily="34" charset="0"/>
                        </a:rPr>
                        <a:t>Laiks</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err="1">
                          <a:latin typeface="Arial" panose="020B0604020202020204" pitchFamily="34" charset="0"/>
                          <a:cs typeface="Arial" panose="020B0604020202020204" pitchFamily="34" charset="0"/>
                        </a:rPr>
                        <a:t>Investīcijas</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081901496"/>
                  </a:ext>
                </a:extLst>
              </a:tr>
              <a:tr h="1001206">
                <a:tc>
                  <a:txBody>
                    <a:bodyPr/>
                    <a:lstStyle/>
                    <a:p>
                      <a:r>
                        <a:rPr lang="lv-LV" sz="2000" kern="1200" dirty="0">
                          <a:solidFill>
                            <a:srgbClr val="660033"/>
                          </a:solidFill>
                          <a:latin typeface="Arial" panose="020B0604020202020204" pitchFamily="34" charset="0"/>
                          <a:ea typeface="+mn-ea"/>
                          <a:cs typeface="Arial" panose="020B0604020202020204" pitchFamily="34" charset="0"/>
                        </a:rPr>
                        <a:t>Esošo produktu reģistrācijas failu atbilstības nodrošināšana ES prasībām</a:t>
                      </a:r>
                    </a:p>
                  </a:txBody>
                  <a:tcPr/>
                </a:tc>
                <a:tc>
                  <a:txBody>
                    <a:bodyPr/>
                    <a:lstStyle/>
                    <a:p>
                      <a:pPr algn="ctr"/>
                      <a:r>
                        <a:rPr lang="lv-LV" sz="2000" kern="1200" dirty="0">
                          <a:solidFill>
                            <a:srgbClr val="660033"/>
                          </a:solidFill>
                          <a:latin typeface="Arial" panose="020B0604020202020204" pitchFamily="34" charset="0"/>
                          <a:ea typeface="+mn-ea"/>
                          <a:cs typeface="Arial" panose="020B0604020202020204" pitchFamily="34" charset="0"/>
                        </a:rPr>
                        <a:t>8 gadi </a:t>
                      </a:r>
                      <a:endParaRPr lang="en-US" sz="2000" dirty="0">
                        <a:latin typeface="Arial" panose="020B0604020202020204" pitchFamily="34" charset="0"/>
                        <a:cs typeface="Arial" panose="020B0604020202020204" pitchFamily="34" charset="0"/>
                      </a:endParaRPr>
                    </a:p>
                  </a:txBody>
                  <a:tcPr/>
                </a:tc>
                <a:tc>
                  <a:txBody>
                    <a:bodyPr/>
                    <a:lstStyle/>
                    <a:p>
                      <a:pPr algn="ctr"/>
                      <a:r>
                        <a:rPr lang="lv-LV" sz="2000" kern="1200" dirty="0">
                          <a:solidFill>
                            <a:srgbClr val="660033"/>
                          </a:solidFill>
                          <a:latin typeface="Arial" panose="020B0604020202020204" pitchFamily="34" charset="0"/>
                          <a:ea typeface="+mn-ea"/>
                          <a:cs typeface="Arial" panose="020B0604020202020204" pitchFamily="34" charset="0"/>
                        </a:rPr>
                        <a:t>~ </a:t>
                      </a:r>
                      <a:r>
                        <a:rPr lang="lv-LV" sz="2000" kern="1200" dirty="0" smtClean="0">
                          <a:solidFill>
                            <a:srgbClr val="660033"/>
                          </a:solidFill>
                          <a:latin typeface="Arial" panose="020B0604020202020204" pitchFamily="34" charset="0"/>
                          <a:ea typeface="+mn-ea"/>
                          <a:cs typeface="Arial" panose="020B0604020202020204" pitchFamily="34" charset="0"/>
                        </a:rPr>
                        <a:t>140 </a:t>
                      </a:r>
                      <a:r>
                        <a:rPr lang="lv-LV" sz="2000" kern="1200" dirty="0">
                          <a:solidFill>
                            <a:srgbClr val="660033"/>
                          </a:solidFill>
                          <a:latin typeface="Arial" panose="020B0604020202020204" pitchFamily="34" charset="0"/>
                          <a:ea typeface="+mn-ea"/>
                          <a:cs typeface="Arial" panose="020B0604020202020204" pitchFamily="34" charset="0"/>
                        </a:rPr>
                        <a:t>M</a:t>
                      </a:r>
                    </a:p>
                  </a:txBody>
                  <a:tcPr/>
                </a:tc>
                <a:extLst>
                  <a:ext uri="{0D108BD9-81ED-4DB2-BD59-A6C34878D82A}">
                    <a16:rowId xmlns:a16="http://schemas.microsoft.com/office/drawing/2014/main" xmlns="" val="696485444"/>
                  </a:ext>
                </a:extLst>
              </a:tr>
              <a:tr h="1414414">
                <a:tc>
                  <a:txBody>
                    <a:bodyPr/>
                    <a:lstStyle/>
                    <a:p>
                      <a:pPr>
                        <a:lnSpc>
                          <a:spcPct val="100000"/>
                        </a:lnSpc>
                        <a:spcAft>
                          <a:spcPts val="1200"/>
                        </a:spcAft>
                      </a:pPr>
                      <a:r>
                        <a:rPr lang="lv-LV" sz="2000" kern="1200" dirty="0">
                          <a:solidFill>
                            <a:srgbClr val="660033"/>
                          </a:solidFill>
                          <a:latin typeface="Arial" panose="020B0604020202020204" pitchFamily="34" charset="0"/>
                          <a:ea typeface="+mn-ea"/>
                          <a:cs typeface="Arial" panose="020B0604020202020204" pitchFamily="34" charset="0"/>
                        </a:rPr>
                        <a:t>Zāļu </a:t>
                      </a:r>
                      <a:r>
                        <a:rPr lang="lv-LV" sz="2000" kern="1200" dirty="0" err="1">
                          <a:solidFill>
                            <a:srgbClr val="660033"/>
                          </a:solidFill>
                          <a:latin typeface="Arial" panose="020B0604020202020204" pitchFamily="34" charset="0"/>
                          <a:ea typeface="+mn-ea"/>
                          <a:cs typeface="Arial" panose="020B0604020202020204" pitchFamily="34" charset="0"/>
                        </a:rPr>
                        <a:t>pretviltošanas</a:t>
                      </a:r>
                      <a:r>
                        <a:rPr lang="lv-LV" sz="2000" kern="1200" dirty="0">
                          <a:solidFill>
                            <a:srgbClr val="660033"/>
                          </a:solidFill>
                          <a:latin typeface="Arial" panose="020B0604020202020204" pitchFamily="34" charset="0"/>
                          <a:ea typeface="+mn-ea"/>
                          <a:cs typeface="Arial" panose="020B0604020202020204" pitchFamily="34" charset="0"/>
                        </a:rPr>
                        <a:t> un aprites uzraudzības prasību nodrošināšana ārpus ES valstīm</a:t>
                      </a:r>
                    </a:p>
                  </a:txBody>
                  <a:tcPr/>
                </a:tc>
                <a:tc>
                  <a:txBody>
                    <a:bodyPr/>
                    <a:lstStyle/>
                    <a:p>
                      <a:pPr algn="ctr"/>
                      <a:r>
                        <a:rPr lang="lv-LV" sz="2000" kern="1200" dirty="0">
                          <a:solidFill>
                            <a:srgbClr val="660033"/>
                          </a:solidFill>
                          <a:latin typeface="Arial" panose="020B0604020202020204" pitchFamily="34" charset="0"/>
                          <a:ea typeface="+mn-ea"/>
                          <a:cs typeface="Arial" panose="020B0604020202020204" pitchFamily="34" charset="0"/>
                        </a:rPr>
                        <a:t>3 gadi </a:t>
                      </a:r>
                      <a:endParaRPr lang="en-US" sz="2000" dirty="0">
                        <a:latin typeface="Arial" panose="020B0604020202020204" pitchFamily="34" charset="0"/>
                        <a:cs typeface="Arial" panose="020B0604020202020204" pitchFamily="34" charset="0"/>
                      </a:endParaRPr>
                    </a:p>
                  </a:txBody>
                  <a:tcPr/>
                </a:tc>
                <a:tc>
                  <a:txBody>
                    <a:bodyPr/>
                    <a:lstStyle/>
                    <a:p>
                      <a:pPr algn="ctr"/>
                      <a:r>
                        <a:rPr lang="lv-LV" sz="2000" kern="1200" dirty="0" smtClean="0">
                          <a:solidFill>
                            <a:srgbClr val="660033"/>
                          </a:solidFill>
                          <a:latin typeface="Arial" panose="020B0604020202020204" pitchFamily="34" charset="0"/>
                          <a:ea typeface="+mn-ea"/>
                          <a:cs typeface="Arial" panose="020B0604020202020204" pitchFamily="34" charset="0"/>
                        </a:rPr>
                        <a:t>~</a:t>
                      </a:r>
                      <a:r>
                        <a:rPr lang="lv-LV" sz="2000" kern="1200" dirty="0">
                          <a:solidFill>
                            <a:srgbClr val="660033"/>
                          </a:solidFill>
                          <a:latin typeface="Arial" panose="020B0604020202020204" pitchFamily="34" charset="0"/>
                          <a:ea typeface="+mn-ea"/>
                          <a:cs typeface="Arial" panose="020B0604020202020204" pitchFamily="34" charset="0"/>
                        </a:rPr>
                        <a:t>5</a:t>
                      </a:r>
                      <a:r>
                        <a:rPr lang="lv-LV" sz="2000" kern="1200" dirty="0" smtClean="0">
                          <a:solidFill>
                            <a:srgbClr val="660033"/>
                          </a:solidFill>
                          <a:latin typeface="Arial" panose="020B0604020202020204" pitchFamily="34" charset="0"/>
                          <a:ea typeface="+mn-ea"/>
                          <a:cs typeface="Arial" panose="020B0604020202020204" pitchFamily="34" charset="0"/>
                        </a:rPr>
                        <a:t> M</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967972074"/>
                  </a:ext>
                </a:extLst>
              </a:tr>
              <a:tr h="6764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kern="1200" dirty="0">
                          <a:solidFill>
                            <a:srgbClr val="660033"/>
                          </a:solidFill>
                          <a:latin typeface="Arial" panose="020B0604020202020204" pitchFamily="34" charset="0"/>
                          <a:ea typeface="+mn-ea"/>
                          <a:cs typeface="Arial" panose="020B0604020202020204" pitchFamily="34" charset="0"/>
                        </a:rPr>
                        <a:t>Jaunu produktu un to formu, indikāciju izstrāde</a:t>
                      </a:r>
                      <a:endParaRPr lang="en-US" sz="2000" kern="1200" dirty="0">
                        <a:solidFill>
                          <a:srgbClr val="660033"/>
                        </a:solidFill>
                        <a:latin typeface="Arial" panose="020B0604020202020204" pitchFamily="34" charset="0"/>
                        <a:ea typeface="+mn-ea"/>
                        <a:cs typeface="Arial" panose="020B0604020202020204" pitchFamily="34" charset="0"/>
                      </a:endParaRPr>
                    </a:p>
                  </a:txBody>
                  <a:tcPr/>
                </a:tc>
                <a:tc>
                  <a:txBody>
                    <a:bodyPr/>
                    <a:lstStyle/>
                    <a:p>
                      <a:pPr algn="ctr"/>
                      <a:r>
                        <a:rPr lang="lv-LV" sz="2000" kern="1200" dirty="0" smtClean="0">
                          <a:solidFill>
                            <a:srgbClr val="660033"/>
                          </a:solidFill>
                          <a:latin typeface="Arial" panose="020B0604020202020204" pitchFamily="34" charset="0"/>
                          <a:ea typeface="+mn-ea"/>
                          <a:cs typeface="Arial" panose="020B0604020202020204" pitchFamily="34" charset="0"/>
                        </a:rPr>
                        <a:t>12 </a:t>
                      </a:r>
                      <a:r>
                        <a:rPr lang="lv-LV" sz="2000" kern="1200" dirty="0">
                          <a:solidFill>
                            <a:srgbClr val="660033"/>
                          </a:solidFill>
                          <a:latin typeface="Arial" panose="020B0604020202020204" pitchFamily="34" charset="0"/>
                          <a:ea typeface="+mn-ea"/>
                          <a:cs typeface="Arial" panose="020B0604020202020204" pitchFamily="34" charset="0"/>
                        </a:rPr>
                        <a:t>gadi </a:t>
                      </a:r>
                      <a:endParaRPr lang="en-US" sz="2000" dirty="0">
                        <a:latin typeface="Arial" panose="020B0604020202020204" pitchFamily="34" charset="0"/>
                        <a:cs typeface="Arial" panose="020B0604020202020204" pitchFamily="34" charset="0"/>
                      </a:endParaRPr>
                    </a:p>
                  </a:txBody>
                  <a:tcPr/>
                </a:tc>
                <a:tc>
                  <a:txBody>
                    <a:bodyPr/>
                    <a:lstStyle/>
                    <a:p>
                      <a:pPr algn="ctr"/>
                      <a:r>
                        <a:rPr lang="lv-LV" sz="2000" kern="1200" dirty="0" smtClean="0">
                          <a:solidFill>
                            <a:srgbClr val="660033"/>
                          </a:solidFill>
                          <a:latin typeface="Arial" panose="020B0604020202020204" pitchFamily="34" charset="0"/>
                          <a:ea typeface="+mn-ea"/>
                          <a:cs typeface="Arial" panose="020B0604020202020204" pitchFamily="34" charset="0"/>
                        </a:rPr>
                        <a:t>~200 </a:t>
                      </a:r>
                      <a:r>
                        <a:rPr lang="lv-LV" sz="2000" kern="1200" dirty="0">
                          <a:solidFill>
                            <a:srgbClr val="660033"/>
                          </a:solidFill>
                          <a:latin typeface="Arial" panose="020B0604020202020204" pitchFamily="34" charset="0"/>
                          <a:ea typeface="+mn-ea"/>
                          <a:cs typeface="Arial" panose="020B0604020202020204" pitchFamily="34" charset="0"/>
                        </a:rPr>
                        <a:t>M</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7717982"/>
                  </a:ext>
                </a:extLst>
              </a:tr>
            </a:tbl>
          </a:graphicData>
        </a:graphic>
      </p:graphicFrame>
    </p:spTree>
    <p:extLst>
      <p:ext uri="{BB962C8B-B14F-4D97-AF65-F5344CB8AC3E}">
        <p14:creationId xmlns:p14="http://schemas.microsoft.com/office/powerpoint/2010/main" val="374665991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Evita\Desktop\xx.jpg"/>
          <p:cNvPicPr>
            <a:picLocks noChangeAspect="1" noChangeArrowheads="1"/>
          </p:cNvPicPr>
          <p:nvPr/>
        </p:nvPicPr>
        <p:blipFill rotWithShape="1">
          <a:blip r:embed="rId3" cstate="print"/>
          <a:srcRect l="-1" r="-1"/>
          <a:stretch/>
        </p:blipFill>
        <p:spPr bwMode="auto">
          <a:xfrm flipH="1">
            <a:off x="0" y="0"/>
            <a:ext cx="12192001" cy="6858000"/>
          </a:xfrm>
          <a:prstGeom prst="rect">
            <a:avLst/>
          </a:prstGeom>
          <a:noFill/>
        </p:spPr>
      </p:pic>
      <p:sp>
        <p:nvSpPr>
          <p:cNvPr id="2" name="Title 1">
            <a:extLst>
              <a:ext uri="{FF2B5EF4-FFF2-40B4-BE49-F238E27FC236}">
                <a16:creationId xmlns:a16="http://schemas.microsoft.com/office/drawing/2014/main" xmlns="" id="{C7A8B8D0-9972-3145-AB6D-10D3FFD62AB6}"/>
              </a:ext>
            </a:extLst>
          </p:cNvPr>
          <p:cNvSpPr>
            <a:spLocks noGrp="1"/>
          </p:cNvSpPr>
          <p:nvPr>
            <p:ph type="title"/>
          </p:nvPr>
        </p:nvSpPr>
        <p:spPr>
          <a:xfrm>
            <a:off x="5205046" y="0"/>
            <a:ext cx="6840416" cy="7209692"/>
          </a:xfrm>
        </p:spPr>
        <p:txBody>
          <a:bodyPr>
            <a:normAutofit fontScale="90000"/>
          </a:bodyPr>
          <a:lstStyle/>
          <a:p>
            <a:pPr>
              <a:lnSpc>
                <a:spcPct val="100000"/>
              </a:lnSpc>
              <a:spcBef>
                <a:spcPts val="1200"/>
              </a:spcBef>
              <a:spcAft>
                <a:spcPts val="1200"/>
              </a:spcAft>
            </a:pPr>
            <a:r>
              <a:rPr lang="lv-LV" sz="3600" dirty="0">
                <a:solidFill>
                  <a:srgbClr val="660033"/>
                </a:solidFill>
                <a:latin typeface="Arial Narrow" pitchFamily="34" charset="0"/>
                <a:ea typeface="Calibri" panose="020F0502020204030204" pitchFamily="34" charset="0"/>
                <a:cs typeface="Arial" panose="020B0604020202020204" pitchFamily="34" charset="0"/>
              </a:rPr>
              <a:t>Galvenās problēmas un kavējošie faktori:</a:t>
            </a:r>
            <a:br>
              <a:rPr lang="lv-LV" sz="3600" dirty="0">
                <a:solidFill>
                  <a:srgbClr val="660033"/>
                </a:solidFill>
                <a:latin typeface="Arial Narrow" pitchFamily="34" charset="0"/>
                <a:ea typeface="Calibri" panose="020F0502020204030204" pitchFamily="34" charset="0"/>
                <a:cs typeface="Arial" panose="020B0604020202020204" pitchFamily="34" charset="0"/>
              </a:rPr>
            </a:br>
            <a:r>
              <a:rPr lang="lv-LV" sz="3600" dirty="0">
                <a:solidFill>
                  <a:srgbClr val="660033"/>
                </a:solidFill>
                <a:latin typeface="Arial Narrow" pitchFamily="34" charset="0"/>
                <a:ea typeface="Calibri" panose="020F0502020204030204" pitchFamily="34" charset="0"/>
                <a:cs typeface="Arial" panose="020B0604020202020204" pitchFamily="34" charset="0"/>
              </a:rPr>
              <a:t/>
            </a:r>
            <a:br>
              <a:rPr lang="lv-LV" sz="3600" dirty="0">
                <a:solidFill>
                  <a:srgbClr val="660033"/>
                </a:solidFill>
                <a:latin typeface="Arial Narrow" pitchFamily="34" charset="0"/>
                <a:ea typeface="Calibri" panose="020F0502020204030204" pitchFamily="34" charset="0"/>
                <a:cs typeface="Arial" panose="020B0604020202020204" pitchFamily="34" charset="0"/>
              </a:rPr>
            </a:br>
            <a:r>
              <a:rPr lang="lv-LV" sz="3600" dirty="0">
                <a:solidFill>
                  <a:srgbClr val="660033"/>
                </a:solidFill>
                <a:latin typeface="Arial Narrow" pitchFamily="34" charset="0"/>
              </a:rPr>
              <a:t>Konkurence no zāļu ražotājiem ar lielu slēptu protekcionismu mājas tirgos</a:t>
            </a:r>
            <a:br>
              <a:rPr lang="lv-LV" sz="3600" dirty="0">
                <a:solidFill>
                  <a:srgbClr val="660033"/>
                </a:solidFill>
                <a:latin typeface="Arial Narrow" pitchFamily="34" charset="0"/>
              </a:rPr>
            </a:br>
            <a:r>
              <a:rPr lang="lv-LV" sz="3600" dirty="0">
                <a:solidFill>
                  <a:srgbClr val="660033"/>
                </a:solidFill>
                <a:latin typeface="Arial Narrow" pitchFamily="34" charset="0"/>
              </a:rPr>
              <a:t/>
            </a:r>
            <a:br>
              <a:rPr lang="lv-LV" sz="3600" dirty="0">
                <a:solidFill>
                  <a:srgbClr val="660033"/>
                </a:solidFill>
                <a:latin typeface="Arial Narrow" pitchFamily="34" charset="0"/>
              </a:rPr>
            </a:br>
            <a:r>
              <a:rPr lang="lv-LV" sz="3600" dirty="0">
                <a:solidFill>
                  <a:srgbClr val="660033"/>
                </a:solidFill>
                <a:latin typeface="Arial Narrow" pitchFamily="34" charset="0"/>
              </a:rPr>
              <a:t>Pētnieciskās infrastruktūras un kompetences iztrūkums LV (Re-</a:t>
            </a:r>
            <a:r>
              <a:rPr lang="lv-LV" sz="3600" dirty="0" err="1">
                <a:solidFill>
                  <a:srgbClr val="660033"/>
                </a:solidFill>
                <a:latin typeface="Arial Narrow" pitchFamily="34" charset="0"/>
              </a:rPr>
              <a:t>purposing</a:t>
            </a:r>
            <a:r>
              <a:rPr lang="lv-LV" sz="3600" dirty="0">
                <a:solidFill>
                  <a:srgbClr val="660033"/>
                </a:solidFill>
                <a:latin typeface="Arial Narrow" pitchFamily="34" charset="0"/>
              </a:rPr>
              <a:t> &amp; </a:t>
            </a:r>
            <a:r>
              <a:rPr lang="lv-LV" sz="3600" dirty="0" err="1">
                <a:solidFill>
                  <a:srgbClr val="660033"/>
                </a:solidFill>
                <a:latin typeface="Arial Narrow" pitchFamily="34" charset="0"/>
              </a:rPr>
              <a:t>Drug</a:t>
            </a:r>
            <a:r>
              <a:rPr lang="lv-LV" sz="3600" dirty="0">
                <a:solidFill>
                  <a:srgbClr val="660033"/>
                </a:solidFill>
                <a:latin typeface="Arial Narrow" pitchFamily="34" charset="0"/>
              </a:rPr>
              <a:t> </a:t>
            </a:r>
            <a:r>
              <a:rPr lang="lv-LV" sz="3600" dirty="0" err="1">
                <a:solidFill>
                  <a:srgbClr val="660033"/>
                </a:solidFill>
                <a:latin typeface="Arial Narrow" pitchFamily="34" charset="0"/>
              </a:rPr>
              <a:t>Delivery</a:t>
            </a:r>
            <a:r>
              <a:rPr lang="lv-LV" sz="3600" dirty="0">
                <a:solidFill>
                  <a:srgbClr val="660033"/>
                </a:solidFill>
                <a:latin typeface="Arial Narrow" pitchFamily="34" charset="0"/>
              </a:rPr>
              <a:t> </a:t>
            </a:r>
            <a:r>
              <a:rPr lang="lv-LV" sz="3600" dirty="0" err="1">
                <a:solidFill>
                  <a:srgbClr val="660033"/>
                </a:solidFill>
                <a:latin typeface="Arial Narrow" pitchFamily="34" charset="0"/>
              </a:rPr>
              <a:t>Systems</a:t>
            </a:r>
            <a:r>
              <a:rPr lang="lv-LV" sz="3600" dirty="0">
                <a:solidFill>
                  <a:srgbClr val="660033"/>
                </a:solidFill>
                <a:latin typeface="Arial Narrow" pitchFamily="34" charset="0"/>
              </a:rPr>
              <a:t>)</a:t>
            </a:r>
            <a:br>
              <a:rPr lang="lv-LV" sz="3600" dirty="0">
                <a:solidFill>
                  <a:srgbClr val="660033"/>
                </a:solidFill>
                <a:latin typeface="Arial Narrow" pitchFamily="34" charset="0"/>
              </a:rPr>
            </a:br>
            <a:r>
              <a:rPr lang="lv-LV" sz="3600" dirty="0">
                <a:solidFill>
                  <a:srgbClr val="660033"/>
                </a:solidFill>
                <a:latin typeface="Arial Narrow" pitchFamily="34" charset="0"/>
              </a:rPr>
              <a:t/>
            </a:r>
            <a:br>
              <a:rPr lang="lv-LV" sz="3600" dirty="0">
                <a:solidFill>
                  <a:srgbClr val="660033"/>
                </a:solidFill>
                <a:latin typeface="Arial Narrow" pitchFamily="34" charset="0"/>
              </a:rPr>
            </a:br>
            <a:r>
              <a:rPr lang="lv-LV" sz="3600" dirty="0">
                <a:solidFill>
                  <a:srgbClr val="660033"/>
                </a:solidFill>
                <a:latin typeface="Arial Narrow" pitchFamily="34" charset="0"/>
              </a:rPr>
              <a:t>Kvalificēta darba spēka trūkums </a:t>
            </a:r>
            <a:br>
              <a:rPr lang="lv-LV" sz="3600" dirty="0">
                <a:solidFill>
                  <a:srgbClr val="660033"/>
                </a:solidFill>
                <a:latin typeface="Arial Narrow" pitchFamily="34" charset="0"/>
              </a:rPr>
            </a:br>
            <a:r>
              <a:rPr lang="lv-LV" sz="3600" dirty="0">
                <a:solidFill>
                  <a:srgbClr val="660033"/>
                </a:solidFill>
                <a:latin typeface="Arial Narrow" pitchFamily="34" charset="0"/>
              </a:rPr>
              <a:t/>
            </a:r>
            <a:br>
              <a:rPr lang="lv-LV" sz="3600" dirty="0">
                <a:solidFill>
                  <a:srgbClr val="660033"/>
                </a:solidFill>
                <a:latin typeface="Arial Narrow" pitchFamily="34" charset="0"/>
              </a:rPr>
            </a:br>
            <a:r>
              <a:rPr lang="lv-LV" sz="3600" dirty="0">
                <a:solidFill>
                  <a:srgbClr val="660033"/>
                </a:solidFill>
                <a:latin typeface="Arial Narrow" pitchFamily="34" charset="0"/>
              </a:rPr>
              <a:t>Apgrozāmie līdzekļi ilgtermiņa inovāciju projektiem</a:t>
            </a:r>
            <a:r>
              <a:rPr lang="lv-LV" sz="4000" dirty="0">
                <a:solidFill>
                  <a:srgbClr val="660033"/>
                </a:solidFill>
                <a:latin typeface="Arial Narrow" pitchFamily="34" charset="0"/>
                <a:ea typeface="Calibri" panose="020F0502020204030204" pitchFamily="34" charset="0"/>
                <a:cs typeface="Arial" panose="020B0604020202020204" pitchFamily="34" charset="0"/>
              </a:rPr>
              <a:t/>
            </a:r>
            <a:br>
              <a:rPr lang="lv-LV" sz="4000" dirty="0">
                <a:solidFill>
                  <a:srgbClr val="660033"/>
                </a:solidFill>
                <a:latin typeface="Arial Narrow" pitchFamily="34" charset="0"/>
                <a:ea typeface="Calibri" panose="020F0502020204030204" pitchFamily="34" charset="0"/>
                <a:cs typeface="Arial" panose="020B0604020202020204" pitchFamily="34" charset="0"/>
              </a:rPr>
            </a:br>
            <a:endParaRPr lang="en-US" sz="4000" dirty="0">
              <a:solidFill>
                <a:srgbClr val="660033"/>
              </a:solidFill>
              <a:latin typeface="Arial Narrow"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893605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vita\Desktop\situācija farmācijas apstrādes rūpniecībā.jpg">
            <a:extLst>
              <a:ext uri="{FF2B5EF4-FFF2-40B4-BE49-F238E27FC236}">
                <a16:creationId xmlns:a16="http://schemas.microsoft.com/office/drawing/2014/main" xmlns="" id="{4BAB8C30-D77B-D747-8659-E97A0B534B66}"/>
              </a:ext>
            </a:extLst>
          </p:cNvPr>
          <p:cNvPicPr>
            <a:picLocks noChangeAspect="1" noChangeArrowheads="1"/>
          </p:cNvPicPr>
          <p:nvPr/>
        </p:nvPicPr>
        <p:blipFill>
          <a:blip r:embed="rId2" cstate="print"/>
          <a:srcRect/>
          <a:stretch>
            <a:fillRect/>
          </a:stretch>
        </p:blipFill>
        <p:spPr bwMode="auto">
          <a:xfrm>
            <a:off x="1" y="2610685"/>
            <a:ext cx="12192000" cy="4247316"/>
          </a:xfrm>
          <a:prstGeom prst="rect">
            <a:avLst/>
          </a:prstGeom>
          <a:noFill/>
        </p:spPr>
      </p:pic>
      <p:sp>
        <p:nvSpPr>
          <p:cNvPr id="2" name="Title 1">
            <a:extLst>
              <a:ext uri="{FF2B5EF4-FFF2-40B4-BE49-F238E27FC236}">
                <a16:creationId xmlns:a16="http://schemas.microsoft.com/office/drawing/2014/main" xmlns="" id="{696EAA8D-BD6A-5743-B521-9AEAD985D838}"/>
              </a:ext>
            </a:extLst>
          </p:cNvPr>
          <p:cNvSpPr>
            <a:spLocks noGrp="1"/>
          </p:cNvSpPr>
          <p:nvPr>
            <p:ph type="title"/>
          </p:nvPr>
        </p:nvSpPr>
        <p:spPr>
          <a:xfrm>
            <a:off x="246185" y="133905"/>
            <a:ext cx="11711353" cy="1325563"/>
          </a:xfrm>
        </p:spPr>
        <p:txBody>
          <a:bodyPr>
            <a:normAutofit/>
          </a:bodyPr>
          <a:lstStyle/>
          <a:p>
            <a:pPr algn="ctr"/>
            <a:r>
              <a:rPr lang="en-US" sz="4000" dirty="0">
                <a:solidFill>
                  <a:srgbClr val="660033"/>
                </a:solidFill>
                <a:latin typeface="Arial Narrow" pitchFamily="34" charset="0"/>
              </a:rPr>
              <a:t>NACIONĀLĀS FARMĀCIJAS INDUSTRIJAS LOMA TAUTSAIMNIECĪBĀ</a:t>
            </a:r>
          </a:p>
        </p:txBody>
      </p:sp>
      <p:sp>
        <p:nvSpPr>
          <p:cNvPr id="54" name="Rectangle 4">
            <a:extLst>
              <a:ext uri="{FF2B5EF4-FFF2-40B4-BE49-F238E27FC236}">
                <a16:creationId xmlns:a16="http://schemas.microsoft.com/office/drawing/2014/main" xmlns="" id="{9E148A6D-7C5D-774D-804F-59F00667599D}"/>
              </a:ext>
            </a:extLst>
          </p:cNvPr>
          <p:cNvSpPr>
            <a:spLocks noChangeArrowheads="1"/>
          </p:cNvSpPr>
          <p:nvPr/>
        </p:nvSpPr>
        <p:spPr bwMode="auto">
          <a:xfrm flipV="1">
            <a:off x="-3538767" y="-2931796"/>
            <a:ext cx="15730767"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Content Placeholder 55">
            <a:extLst>
              <a:ext uri="{FF2B5EF4-FFF2-40B4-BE49-F238E27FC236}">
                <a16:creationId xmlns:a16="http://schemas.microsoft.com/office/drawing/2014/main" xmlns="" id="{60B72FDE-C2D6-8F45-A09B-F01D46E0479B}"/>
              </a:ext>
            </a:extLst>
          </p:cNvPr>
          <p:cNvSpPr>
            <a:spLocks noGrp="1"/>
          </p:cNvSpPr>
          <p:nvPr>
            <p:ph idx="1"/>
          </p:nvPr>
        </p:nvSpPr>
        <p:spPr>
          <a:xfrm>
            <a:off x="606980" y="1594405"/>
            <a:ext cx="7007158" cy="5129690"/>
          </a:xfrm>
        </p:spPr>
        <p:txBody>
          <a:bodyPr>
            <a:normAutofit/>
          </a:bodyPr>
          <a:lstStyle/>
          <a:p>
            <a:pPr>
              <a:lnSpc>
                <a:spcPct val="100000"/>
              </a:lnSpc>
              <a:spcAft>
                <a:spcPts val="600"/>
              </a:spcAft>
            </a:pPr>
            <a:r>
              <a:rPr lang="en-US" sz="2400" dirty="0" err="1">
                <a:solidFill>
                  <a:srgbClr val="660033"/>
                </a:solidFill>
                <a:latin typeface="Arial Narrow" pitchFamily="34" charset="0"/>
              </a:rPr>
              <a:t>Viens</a:t>
            </a:r>
            <a:r>
              <a:rPr lang="en-US" sz="2400" dirty="0">
                <a:solidFill>
                  <a:srgbClr val="660033"/>
                </a:solidFill>
                <a:latin typeface="Arial Narrow" pitchFamily="34" charset="0"/>
              </a:rPr>
              <a:t> no </a:t>
            </a:r>
            <a:r>
              <a:rPr lang="en-US" sz="2400" dirty="0" err="1">
                <a:solidFill>
                  <a:srgbClr val="660033"/>
                </a:solidFill>
                <a:latin typeface="Arial Narrow" pitchFamily="34" charset="0"/>
              </a:rPr>
              <a:t>valsts</a:t>
            </a:r>
            <a:r>
              <a:rPr lang="en-US" sz="2400" dirty="0">
                <a:solidFill>
                  <a:srgbClr val="660033"/>
                </a:solidFill>
                <a:latin typeface="Arial Narrow" pitchFamily="34" charset="0"/>
              </a:rPr>
              <a:t> </a:t>
            </a:r>
            <a:r>
              <a:rPr lang="en-US" sz="2400" dirty="0" err="1">
                <a:solidFill>
                  <a:srgbClr val="660033"/>
                </a:solidFill>
                <a:latin typeface="Arial Narrow" pitchFamily="34" charset="0"/>
              </a:rPr>
              <a:t>drošības</a:t>
            </a:r>
            <a:r>
              <a:rPr lang="en-US" sz="2400" dirty="0">
                <a:solidFill>
                  <a:srgbClr val="660033"/>
                </a:solidFill>
                <a:latin typeface="Arial Narrow" pitchFamily="34" charset="0"/>
              </a:rPr>
              <a:t> </a:t>
            </a:r>
            <a:r>
              <a:rPr lang="en-US" sz="2400" dirty="0" err="1">
                <a:solidFill>
                  <a:srgbClr val="660033"/>
                </a:solidFill>
                <a:latin typeface="Arial Narrow" pitchFamily="34" charset="0"/>
              </a:rPr>
              <a:t>stūrakmeņiem</a:t>
            </a:r>
            <a:r>
              <a:rPr lang="en-US" sz="2400" dirty="0">
                <a:solidFill>
                  <a:srgbClr val="660033"/>
                </a:solidFill>
                <a:latin typeface="Arial Narrow" pitchFamily="34" charset="0"/>
              </a:rPr>
              <a:t> </a:t>
            </a:r>
          </a:p>
          <a:p>
            <a:pPr>
              <a:lnSpc>
                <a:spcPct val="100000"/>
              </a:lnSpc>
              <a:spcAft>
                <a:spcPts val="600"/>
              </a:spcAft>
            </a:pPr>
            <a:r>
              <a:rPr lang="en-US" sz="2400" dirty="0" err="1">
                <a:solidFill>
                  <a:srgbClr val="660033"/>
                </a:solidFill>
                <a:latin typeface="Arial Narrow" pitchFamily="34" charset="0"/>
              </a:rPr>
              <a:t>Nozīmīgs</a:t>
            </a:r>
            <a:r>
              <a:rPr lang="en-US" sz="2400" dirty="0">
                <a:solidFill>
                  <a:srgbClr val="660033"/>
                </a:solidFill>
                <a:latin typeface="Arial Narrow" pitchFamily="34" charset="0"/>
              </a:rPr>
              <a:t> </a:t>
            </a:r>
            <a:r>
              <a:rPr lang="en-US" sz="2400" dirty="0" err="1">
                <a:solidFill>
                  <a:srgbClr val="660033"/>
                </a:solidFill>
                <a:latin typeface="Arial Narrow" pitchFamily="34" charset="0"/>
              </a:rPr>
              <a:t>krīžu</a:t>
            </a:r>
            <a:r>
              <a:rPr lang="en-US" sz="2400" dirty="0">
                <a:solidFill>
                  <a:srgbClr val="660033"/>
                </a:solidFill>
                <a:latin typeface="Arial Narrow" pitchFamily="34" charset="0"/>
              </a:rPr>
              <a:t> un </a:t>
            </a:r>
            <a:r>
              <a:rPr lang="en-US" sz="2400" dirty="0" err="1">
                <a:solidFill>
                  <a:srgbClr val="660033"/>
                </a:solidFill>
                <a:latin typeface="Arial Narrow" pitchFamily="34" charset="0"/>
              </a:rPr>
              <a:t>katastrofu</a:t>
            </a:r>
            <a:r>
              <a:rPr lang="en-US" sz="2400" dirty="0">
                <a:solidFill>
                  <a:srgbClr val="660033"/>
                </a:solidFill>
                <a:latin typeface="Arial Narrow" pitchFamily="34" charset="0"/>
              </a:rPr>
              <a:t> </a:t>
            </a:r>
            <a:r>
              <a:rPr lang="lv-LV" sz="2400" dirty="0" smtClean="0">
                <a:solidFill>
                  <a:srgbClr val="660033"/>
                </a:solidFill>
                <a:latin typeface="Arial Narrow" pitchFamily="34" charset="0"/>
              </a:rPr>
              <a:t>risinājumu</a:t>
            </a:r>
            <a:r>
              <a:rPr lang="en-US" sz="2400" dirty="0">
                <a:solidFill>
                  <a:srgbClr val="660033"/>
                </a:solidFill>
                <a:latin typeface="Arial Narrow" pitchFamily="34" charset="0"/>
              </a:rPr>
              <a:t> instruments</a:t>
            </a:r>
          </a:p>
          <a:p>
            <a:pPr>
              <a:lnSpc>
                <a:spcPct val="100000"/>
              </a:lnSpc>
              <a:spcAft>
                <a:spcPts val="600"/>
              </a:spcAft>
            </a:pPr>
            <a:r>
              <a:rPr lang="en-US" sz="2400" dirty="0" err="1">
                <a:solidFill>
                  <a:srgbClr val="660033"/>
                </a:solidFill>
                <a:latin typeface="Arial Narrow" pitchFamily="34" charset="0"/>
              </a:rPr>
              <a:t>Viens</a:t>
            </a:r>
            <a:r>
              <a:rPr lang="en-US" sz="2400" dirty="0">
                <a:solidFill>
                  <a:srgbClr val="660033"/>
                </a:solidFill>
                <a:latin typeface="Arial Narrow" pitchFamily="34" charset="0"/>
              </a:rPr>
              <a:t> no </a:t>
            </a:r>
            <a:r>
              <a:rPr lang="en-US" sz="2400" dirty="0" err="1">
                <a:solidFill>
                  <a:srgbClr val="660033"/>
                </a:solidFill>
                <a:latin typeface="Arial Narrow" pitchFamily="34" charset="0"/>
              </a:rPr>
              <a:t>izmaksu</a:t>
            </a:r>
            <a:r>
              <a:rPr lang="en-US" sz="2400" dirty="0">
                <a:solidFill>
                  <a:srgbClr val="660033"/>
                </a:solidFill>
                <a:latin typeface="Arial Narrow" pitchFamily="34" charset="0"/>
              </a:rPr>
              <a:t> </a:t>
            </a:r>
            <a:r>
              <a:rPr lang="en-US" sz="2400" dirty="0" err="1">
                <a:solidFill>
                  <a:srgbClr val="660033"/>
                </a:solidFill>
                <a:latin typeface="Arial Narrow" pitchFamily="34" charset="0"/>
              </a:rPr>
              <a:t>efektīvākajiem</a:t>
            </a:r>
            <a:r>
              <a:rPr lang="en-US" sz="2400" dirty="0">
                <a:solidFill>
                  <a:srgbClr val="660033"/>
                </a:solidFill>
                <a:latin typeface="Arial Narrow" pitchFamily="34" charset="0"/>
              </a:rPr>
              <a:t> </a:t>
            </a:r>
            <a:r>
              <a:rPr lang="en-US" sz="2400" dirty="0" err="1">
                <a:solidFill>
                  <a:srgbClr val="660033"/>
                </a:solidFill>
                <a:latin typeface="Arial Narrow" pitchFamily="34" charset="0"/>
              </a:rPr>
              <a:t>veselības</a:t>
            </a:r>
            <a:r>
              <a:rPr lang="en-US" sz="2400" dirty="0">
                <a:solidFill>
                  <a:srgbClr val="660033"/>
                </a:solidFill>
                <a:latin typeface="Arial Narrow" pitchFamily="34" charset="0"/>
              </a:rPr>
              <a:t> </a:t>
            </a:r>
            <a:r>
              <a:rPr lang="en-US" sz="2400" dirty="0" err="1">
                <a:solidFill>
                  <a:srgbClr val="660033"/>
                </a:solidFill>
                <a:latin typeface="Arial Narrow" pitchFamily="34" charset="0"/>
              </a:rPr>
              <a:t>aprūpes</a:t>
            </a:r>
            <a:r>
              <a:rPr lang="en-US" sz="2400" dirty="0">
                <a:solidFill>
                  <a:srgbClr val="660033"/>
                </a:solidFill>
                <a:latin typeface="Arial Narrow" pitchFamily="34" charset="0"/>
              </a:rPr>
              <a:t> </a:t>
            </a:r>
            <a:r>
              <a:rPr lang="lv-LV" sz="2400" dirty="0" smtClean="0">
                <a:solidFill>
                  <a:srgbClr val="660033"/>
                </a:solidFill>
                <a:latin typeface="Arial Narrow" pitchFamily="34" charset="0"/>
              </a:rPr>
              <a:t>sistēmas elementiem</a:t>
            </a:r>
            <a:endParaRPr lang="en-US" sz="2400" dirty="0">
              <a:solidFill>
                <a:srgbClr val="660033"/>
              </a:solidFill>
              <a:latin typeface="Arial Narrow" pitchFamily="34" charset="0"/>
            </a:endParaRPr>
          </a:p>
          <a:p>
            <a:pPr>
              <a:lnSpc>
                <a:spcPct val="100000"/>
              </a:lnSpc>
              <a:spcAft>
                <a:spcPts val="600"/>
              </a:spcAft>
            </a:pPr>
            <a:r>
              <a:rPr lang="en-US" sz="2400" dirty="0" err="1">
                <a:solidFill>
                  <a:srgbClr val="660033"/>
                </a:solidFill>
                <a:latin typeface="Arial Narrow" pitchFamily="34" charset="0"/>
              </a:rPr>
              <a:t>Valsts</a:t>
            </a:r>
            <a:r>
              <a:rPr lang="en-US" sz="2400" dirty="0">
                <a:solidFill>
                  <a:srgbClr val="660033"/>
                </a:solidFill>
                <a:latin typeface="Arial Narrow" pitchFamily="34" charset="0"/>
              </a:rPr>
              <a:t> </a:t>
            </a:r>
            <a:r>
              <a:rPr lang="en-US" sz="2400" dirty="0" err="1">
                <a:solidFill>
                  <a:srgbClr val="660033"/>
                </a:solidFill>
                <a:latin typeface="Arial Narrow" pitchFamily="34" charset="0"/>
              </a:rPr>
              <a:t>konkurētspējas</a:t>
            </a:r>
            <a:r>
              <a:rPr lang="en-US" sz="2400" dirty="0">
                <a:solidFill>
                  <a:srgbClr val="660033"/>
                </a:solidFill>
                <a:latin typeface="Arial Narrow" pitchFamily="34" charset="0"/>
              </a:rPr>
              <a:t> </a:t>
            </a:r>
            <a:r>
              <a:rPr lang="en-US" sz="2400" dirty="0" err="1">
                <a:solidFill>
                  <a:srgbClr val="660033"/>
                </a:solidFill>
                <a:latin typeface="Arial Narrow" pitchFamily="34" charset="0"/>
              </a:rPr>
              <a:t>veicinātājs</a:t>
            </a:r>
            <a:r>
              <a:rPr lang="en-US" sz="2400" dirty="0">
                <a:solidFill>
                  <a:srgbClr val="660033"/>
                </a:solidFill>
                <a:latin typeface="Arial Narrow" pitchFamily="34" charset="0"/>
              </a:rPr>
              <a:t> un </a:t>
            </a:r>
            <a:r>
              <a:rPr lang="en-US" sz="2400" dirty="0" err="1">
                <a:solidFill>
                  <a:srgbClr val="660033"/>
                </a:solidFill>
                <a:latin typeface="Arial Narrow" pitchFamily="34" charset="0"/>
              </a:rPr>
              <a:t>stiprinātājs</a:t>
            </a:r>
            <a:endParaRPr lang="en-US" sz="2400" dirty="0">
              <a:solidFill>
                <a:srgbClr val="660033"/>
              </a:solidFill>
              <a:latin typeface="Arial Narrow" pitchFamily="34" charset="0"/>
            </a:endParaRPr>
          </a:p>
          <a:p>
            <a:pPr>
              <a:lnSpc>
                <a:spcPct val="100000"/>
              </a:lnSpc>
              <a:spcAft>
                <a:spcPts val="600"/>
              </a:spcAft>
            </a:pPr>
            <a:r>
              <a:rPr lang="en-US" sz="2400" dirty="0" err="1">
                <a:solidFill>
                  <a:srgbClr val="660033"/>
                </a:solidFill>
                <a:latin typeface="Arial Narrow" pitchFamily="34" charset="0"/>
              </a:rPr>
              <a:t>Atbildīgs</a:t>
            </a:r>
            <a:r>
              <a:rPr lang="en-US" sz="2400" dirty="0">
                <a:solidFill>
                  <a:srgbClr val="660033"/>
                </a:solidFill>
                <a:latin typeface="Arial Narrow" pitchFamily="34" charset="0"/>
              </a:rPr>
              <a:t> </a:t>
            </a:r>
            <a:r>
              <a:rPr lang="en-US" sz="2400" dirty="0" err="1">
                <a:solidFill>
                  <a:srgbClr val="660033"/>
                </a:solidFill>
                <a:latin typeface="Arial Narrow" pitchFamily="34" charset="0"/>
              </a:rPr>
              <a:t>darba</a:t>
            </a:r>
            <a:r>
              <a:rPr lang="en-US" sz="2400" dirty="0">
                <a:solidFill>
                  <a:srgbClr val="660033"/>
                </a:solidFill>
                <a:latin typeface="Arial Narrow" pitchFamily="34" charset="0"/>
              </a:rPr>
              <a:t> </a:t>
            </a:r>
            <a:r>
              <a:rPr lang="en-US" sz="2400" dirty="0" err="1">
                <a:solidFill>
                  <a:srgbClr val="660033"/>
                </a:solidFill>
                <a:latin typeface="Arial Narrow" pitchFamily="34" charset="0"/>
              </a:rPr>
              <a:t>devējs</a:t>
            </a:r>
            <a:r>
              <a:rPr lang="en-US" sz="2400" dirty="0">
                <a:solidFill>
                  <a:srgbClr val="660033"/>
                </a:solidFill>
                <a:latin typeface="Arial Narrow" pitchFamily="34" charset="0"/>
              </a:rPr>
              <a:t>, </a:t>
            </a:r>
            <a:r>
              <a:rPr lang="en-US" sz="2400" dirty="0" err="1">
                <a:solidFill>
                  <a:srgbClr val="660033"/>
                </a:solidFill>
                <a:latin typeface="Arial Narrow" pitchFamily="34" charset="0"/>
              </a:rPr>
              <a:t>t.sk</a:t>
            </a:r>
            <a:r>
              <a:rPr lang="en-US" sz="2400" dirty="0">
                <a:solidFill>
                  <a:srgbClr val="660033"/>
                </a:solidFill>
                <a:latin typeface="Arial Narrow" pitchFamily="34" charset="0"/>
              </a:rPr>
              <a:t>. </a:t>
            </a:r>
            <a:r>
              <a:rPr lang="en-US" sz="2400" dirty="0" err="1">
                <a:solidFill>
                  <a:srgbClr val="660033"/>
                </a:solidFill>
                <a:latin typeface="Arial Narrow" pitchFamily="34" charset="0"/>
              </a:rPr>
              <a:t>daudziem</a:t>
            </a:r>
            <a:r>
              <a:rPr lang="en-US" sz="2400" dirty="0">
                <a:solidFill>
                  <a:srgbClr val="660033"/>
                </a:solidFill>
                <a:latin typeface="Arial Narrow" pitchFamily="34" charset="0"/>
              </a:rPr>
              <a:t> </a:t>
            </a:r>
            <a:r>
              <a:rPr lang="en-US" sz="2400" dirty="0" err="1">
                <a:solidFill>
                  <a:srgbClr val="660033"/>
                </a:solidFill>
                <a:latin typeface="Arial Narrow" pitchFamily="34" charset="0"/>
              </a:rPr>
              <a:t>izvēle</a:t>
            </a:r>
            <a:r>
              <a:rPr lang="en-US" sz="2400" dirty="0">
                <a:solidFill>
                  <a:srgbClr val="660033"/>
                </a:solidFill>
                <a:latin typeface="Arial Narrow" pitchFamily="34" charset="0"/>
              </a:rPr>
              <a:t> </a:t>
            </a:r>
            <a:r>
              <a:rPr lang="en-US" sz="2400" dirty="0" err="1">
                <a:solidFill>
                  <a:srgbClr val="660033"/>
                </a:solidFill>
                <a:latin typeface="Arial Narrow" pitchFamily="34" charset="0"/>
              </a:rPr>
              <a:t>atteikties</a:t>
            </a:r>
            <a:r>
              <a:rPr lang="en-US" sz="2400" dirty="0">
                <a:solidFill>
                  <a:srgbClr val="660033"/>
                </a:solidFill>
                <a:latin typeface="Arial Narrow" pitchFamily="34" charset="0"/>
              </a:rPr>
              <a:t> no </a:t>
            </a:r>
            <a:r>
              <a:rPr lang="en-US" sz="2400" dirty="0" err="1">
                <a:solidFill>
                  <a:srgbClr val="660033"/>
                </a:solidFill>
                <a:latin typeface="Arial Narrow" pitchFamily="34" charset="0"/>
              </a:rPr>
              <a:t>emigrācijas</a:t>
            </a:r>
            <a:r>
              <a:rPr lang="en-US" sz="2400" dirty="0">
                <a:solidFill>
                  <a:srgbClr val="660033"/>
                </a:solidFill>
                <a:latin typeface="Arial Narrow" pitchFamily="34" charset="0"/>
              </a:rPr>
              <a:t> </a:t>
            </a:r>
          </a:p>
          <a:p>
            <a:pPr>
              <a:lnSpc>
                <a:spcPct val="100000"/>
              </a:lnSpc>
              <a:spcAft>
                <a:spcPts val="600"/>
              </a:spcAft>
            </a:pPr>
            <a:r>
              <a:rPr lang="en-US" sz="2400" dirty="0" err="1">
                <a:solidFill>
                  <a:srgbClr val="660033"/>
                </a:solidFill>
                <a:latin typeface="Arial Narrow" pitchFamily="34" charset="0"/>
              </a:rPr>
              <a:t>Izglītības</a:t>
            </a:r>
            <a:r>
              <a:rPr lang="en-US" sz="2400" dirty="0">
                <a:solidFill>
                  <a:srgbClr val="660033"/>
                </a:solidFill>
                <a:latin typeface="Arial Narrow" pitchFamily="34" charset="0"/>
              </a:rPr>
              <a:t> un </a:t>
            </a:r>
            <a:r>
              <a:rPr lang="en-US" sz="2400" dirty="0" err="1">
                <a:solidFill>
                  <a:srgbClr val="660033"/>
                </a:solidFill>
                <a:latin typeface="Arial Narrow" pitchFamily="34" charset="0"/>
              </a:rPr>
              <a:t>zinātnes</a:t>
            </a:r>
            <a:r>
              <a:rPr lang="en-US" sz="2400" dirty="0">
                <a:solidFill>
                  <a:srgbClr val="660033"/>
                </a:solidFill>
                <a:latin typeface="Arial Narrow" pitchFamily="34" charset="0"/>
              </a:rPr>
              <a:t> </a:t>
            </a:r>
            <a:r>
              <a:rPr lang="en-US" sz="2400" dirty="0" err="1">
                <a:solidFill>
                  <a:srgbClr val="660033"/>
                </a:solidFill>
                <a:latin typeface="Arial Narrow" pitchFamily="34" charset="0"/>
              </a:rPr>
              <a:t>attīstības</a:t>
            </a:r>
            <a:r>
              <a:rPr lang="en-US" sz="2400" dirty="0">
                <a:solidFill>
                  <a:srgbClr val="660033"/>
                </a:solidFill>
                <a:latin typeface="Arial Narrow" pitchFamily="34" charset="0"/>
              </a:rPr>
              <a:t> </a:t>
            </a:r>
            <a:r>
              <a:rPr lang="en-US" sz="2400" dirty="0" err="1">
                <a:solidFill>
                  <a:srgbClr val="660033"/>
                </a:solidFill>
                <a:latin typeface="Arial Narrow" pitchFamily="34" charset="0"/>
              </a:rPr>
              <a:t>dzinulis</a:t>
            </a:r>
            <a:endParaRPr lang="en-US" sz="2400" dirty="0">
              <a:solidFill>
                <a:srgbClr val="660033"/>
              </a:solidFill>
              <a:latin typeface="Arial Narrow" pitchFamily="34" charset="0"/>
            </a:endParaRPr>
          </a:p>
          <a:p>
            <a:pPr>
              <a:lnSpc>
                <a:spcPct val="100000"/>
              </a:lnSpc>
              <a:spcAft>
                <a:spcPts val="600"/>
              </a:spcAft>
            </a:pPr>
            <a:r>
              <a:rPr lang="en-US" sz="2400" dirty="0" err="1">
                <a:solidFill>
                  <a:srgbClr val="660033"/>
                </a:solidFill>
                <a:latin typeface="Arial Narrow" pitchFamily="34" charset="0"/>
              </a:rPr>
              <a:t>Starptautiskās</a:t>
            </a:r>
            <a:r>
              <a:rPr lang="en-US" sz="2400" dirty="0">
                <a:solidFill>
                  <a:srgbClr val="660033"/>
                </a:solidFill>
                <a:latin typeface="Arial Narrow" pitchFamily="34" charset="0"/>
              </a:rPr>
              <a:t> </a:t>
            </a:r>
            <a:r>
              <a:rPr lang="en-US" sz="2400" dirty="0" err="1">
                <a:solidFill>
                  <a:srgbClr val="660033"/>
                </a:solidFill>
                <a:latin typeface="Arial Narrow" pitchFamily="34" charset="0"/>
              </a:rPr>
              <a:t>sadarbības</a:t>
            </a:r>
            <a:r>
              <a:rPr lang="en-US" sz="2400" dirty="0">
                <a:solidFill>
                  <a:srgbClr val="660033"/>
                </a:solidFill>
                <a:latin typeface="Arial Narrow" pitchFamily="34" charset="0"/>
              </a:rPr>
              <a:t> un </a:t>
            </a:r>
            <a:r>
              <a:rPr lang="en-US" sz="2400" dirty="0" err="1">
                <a:solidFill>
                  <a:srgbClr val="660033"/>
                </a:solidFill>
                <a:latin typeface="Arial Narrow" pitchFamily="34" charset="0"/>
              </a:rPr>
              <a:t>Latvijas</a:t>
            </a:r>
            <a:r>
              <a:rPr lang="en-US" sz="2400" dirty="0">
                <a:solidFill>
                  <a:srgbClr val="660033"/>
                </a:solidFill>
                <a:latin typeface="Arial Narrow" pitchFamily="34" charset="0"/>
              </a:rPr>
              <a:t> </a:t>
            </a:r>
            <a:r>
              <a:rPr lang="en-US" sz="2400" dirty="0" err="1">
                <a:solidFill>
                  <a:srgbClr val="660033"/>
                </a:solidFill>
                <a:latin typeface="Arial Narrow" pitchFamily="34" charset="0"/>
              </a:rPr>
              <a:t>tēla</a:t>
            </a:r>
            <a:r>
              <a:rPr lang="en-US" sz="2400" dirty="0">
                <a:solidFill>
                  <a:srgbClr val="660033"/>
                </a:solidFill>
                <a:latin typeface="Arial Narrow" pitchFamily="34" charset="0"/>
              </a:rPr>
              <a:t> </a:t>
            </a:r>
            <a:r>
              <a:rPr lang="en-US" sz="2400" dirty="0" err="1">
                <a:solidFill>
                  <a:srgbClr val="660033"/>
                </a:solidFill>
                <a:latin typeface="Arial Narrow" pitchFamily="34" charset="0"/>
              </a:rPr>
              <a:t>veidotājs</a:t>
            </a:r>
            <a:endParaRPr lang="en-US" sz="2400" dirty="0">
              <a:solidFill>
                <a:srgbClr val="660033"/>
              </a:solidFill>
              <a:latin typeface="Arial Narrow" pitchFamily="34" charset="0"/>
            </a:endParaRPr>
          </a:p>
          <a:p>
            <a:pPr marL="0" indent="0">
              <a:lnSpc>
                <a:spcPct val="100000"/>
              </a:lnSpc>
              <a:spcAft>
                <a:spcPts val="600"/>
              </a:spcAft>
            </a:pPr>
            <a:endParaRPr lang="en-US" sz="2400" dirty="0">
              <a:solidFill>
                <a:srgbClr val="660033"/>
              </a:solidFill>
              <a:latin typeface="Arial Narrow" pitchFamily="34" charset="0"/>
            </a:endParaRPr>
          </a:p>
        </p:txBody>
      </p:sp>
    </p:spTree>
    <p:extLst>
      <p:ext uri="{BB962C8B-B14F-4D97-AF65-F5344CB8AC3E}">
        <p14:creationId xmlns:p14="http://schemas.microsoft.com/office/powerpoint/2010/main" val="140728132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Evita\Desktop\situācija farmācijas apstrādes rūpniecībā.jpg">
            <a:extLst>
              <a:ext uri="{FF2B5EF4-FFF2-40B4-BE49-F238E27FC236}">
                <a16:creationId xmlns:a16="http://schemas.microsoft.com/office/drawing/2014/main" xmlns="" id="{FD7FEAD9-D92E-FF41-9CCE-2A7035255786}"/>
              </a:ext>
            </a:extLst>
          </p:cNvPr>
          <p:cNvPicPr>
            <a:picLocks noChangeAspect="1" noChangeArrowheads="1"/>
          </p:cNvPicPr>
          <p:nvPr/>
        </p:nvPicPr>
        <p:blipFill>
          <a:blip r:embed="rId3" cstate="print"/>
          <a:srcRect/>
          <a:stretch>
            <a:fillRect/>
          </a:stretch>
        </p:blipFill>
        <p:spPr bwMode="auto">
          <a:xfrm flipH="1">
            <a:off x="-2" y="2610684"/>
            <a:ext cx="12192001" cy="4247316"/>
          </a:xfrm>
          <a:prstGeom prst="rect">
            <a:avLst/>
          </a:prstGeom>
          <a:noFill/>
        </p:spPr>
      </p:pic>
      <p:sp>
        <p:nvSpPr>
          <p:cNvPr id="2" name="Title 1">
            <a:extLst>
              <a:ext uri="{FF2B5EF4-FFF2-40B4-BE49-F238E27FC236}">
                <a16:creationId xmlns:a16="http://schemas.microsoft.com/office/drawing/2014/main" xmlns="" id="{32A29ACF-5B8E-6F45-9F81-246916AFBDE4}"/>
              </a:ext>
            </a:extLst>
          </p:cNvPr>
          <p:cNvSpPr>
            <a:spLocks noGrp="1"/>
          </p:cNvSpPr>
          <p:nvPr>
            <p:ph type="title"/>
          </p:nvPr>
        </p:nvSpPr>
        <p:spPr>
          <a:xfrm>
            <a:off x="419099" y="0"/>
            <a:ext cx="11353801" cy="1325563"/>
          </a:xfrm>
        </p:spPr>
        <p:txBody>
          <a:bodyPr>
            <a:normAutofit/>
          </a:bodyPr>
          <a:lstStyle/>
          <a:p>
            <a:pPr algn="ctr"/>
            <a:r>
              <a:rPr lang="en-US" sz="4000" dirty="0">
                <a:solidFill>
                  <a:srgbClr val="660033"/>
                </a:solidFill>
                <a:latin typeface="Arial Narrow" pitchFamily="34" charset="0"/>
              </a:rPr>
              <a:t>KO SAGAIDĀM NO VALSTS SAVAI IZAUGSMEI? </a:t>
            </a:r>
          </a:p>
        </p:txBody>
      </p:sp>
      <p:sp>
        <p:nvSpPr>
          <p:cNvPr id="3" name="Content Placeholder 2">
            <a:extLst>
              <a:ext uri="{FF2B5EF4-FFF2-40B4-BE49-F238E27FC236}">
                <a16:creationId xmlns:a16="http://schemas.microsoft.com/office/drawing/2014/main" xmlns="" id="{8FBD3662-63B2-6847-87EB-8A2228654FA2}"/>
              </a:ext>
            </a:extLst>
          </p:cNvPr>
          <p:cNvSpPr>
            <a:spLocks noGrp="1"/>
          </p:cNvSpPr>
          <p:nvPr>
            <p:ph idx="1"/>
          </p:nvPr>
        </p:nvSpPr>
        <p:spPr>
          <a:xfrm>
            <a:off x="4695092" y="1325563"/>
            <a:ext cx="7385538" cy="4813361"/>
          </a:xfrm>
        </p:spPr>
        <p:txBody>
          <a:bodyPr>
            <a:normAutofit/>
          </a:bodyPr>
          <a:lstStyle/>
          <a:p>
            <a:pPr marL="0" indent="0">
              <a:lnSpc>
                <a:spcPct val="100000"/>
              </a:lnSpc>
              <a:spcAft>
                <a:spcPts val="600"/>
              </a:spcAft>
              <a:buNone/>
            </a:pPr>
            <a:r>
              <a:rPr lang="lv-LV" sz="2400" dirty="0" err="1">
                <a:solidFill>
                  <a:srgbClr val="660033"/>
                </a:solidFill>
                <a:latin typeface="Arial Narrow" pitchFamily="34" charset="0"/>
              </a:rPr>
              <a:t>V</a:t>
            </a:r>
            <a:r>
              <a:rPr lang="en-US" sz="2400" dirty="0" err="1">
                <a:solidFill>
                  <a:srgbClr val="660033"/>
                </a:solidFill>
                <a:latin typeface="Arial Narrow" pitchFamily="34" charset="0"/>
              </a:rPr>
              <a:t>iena</a:t>
            </a:r>
            <a:r>
              <a:rPr lang="en-US" sz="2400" dirty="0">
                <a:solidFill>
                  <a:srgbClr val="660033"/>
                </a:solidFill>
                <a:latin typeface="Arial Narrow" pitchFamily="34" charset="0"/>
              </a:rPr>
              <a:t> no </a:t>
            </a:r>
            <a:r>
              <a:rPr lang="en-US" sz="2400" dirty="0" err="1">
                <a:solidFill>
                  <a:srgbClr val="660033"/>
                </a:solidFill>
                <a:latin typeface="Arial Narrow" pitchFamily="34" charset="0"/>
              </a:rPr>
              <a:t>Latvijas</a:t>
            </a:r>
            <a:r>
              <a:rPr lang="en-US" sz="2400" dirty="0">
                <a:solidFill>
                  <a:srgbClr val="660033"/>
                </a:solidFill>
                <a:latin typeface="Arial Narrow" pitchFamily="34" charset="0"/>
              </a:rPr>
              <a:t> </a:t>
            </a:r>
            <a:r>
              <a:rPr lang="en-US" sz="2400" dirty="0" err="1">
                <a:solidFill>
                  <a:srgbClr val="660033"/>
                </a:solidFill>
                <a:latin typeface="Arial Narrow" pitchFamily="34" charset="0"/>
              </a:rPr>
              <a:t>prioritārajām</a:t>
            </a:r>
            <a:r>
              <a:rPr lang="en-US" sz="2400" dirty="0">
                <a:solidFill>
                  <a:srgbClr val="660033"/>
                </a:solidFill>
                <a:latin typeface="Arial Narrow" pitchFamily="34" charset="0"/>
              </a:rPr>
              <a:t> un </a:t>
            </a:r>
            <a:r>
              <a:rPr lang="en-US" sz="2400" dirty="0" err="1">
                <a:solidFill>
                  <a:srgbClr val="660033"/>
                </a:solidFill>
                <a:latin typeface="Arial Narrow" pitchFamily="34" charset="0"/>
              </a:rPr>
              <a:t>perspektīvajām</a:t>
            </a:r>
            <a:r>
              <a:rPr lang="en-US" sz="2400" dirty="0">
                <a:solidFill>
                  <a:srgbClr val="660033"/>
                </a:solidFill>
                <a:latin typeface="Arial Narrow" pitchFamily="34" charset="0"/>
              </a:rPr>
              <a:t> </a:t>
            </a:r>
            <a:r>
              <a:rPr lang="en-US" sz="2400" dirty="0" err="1">
                <a:solidFill>
                  <a:srgbClr val="660033"/>
                </a:solidFill>
                <a:latin typeface="Arial Narrow" pitchFamily="34" charset="0"/>
              </a:rPr>
              <a:t>nozarēm</a:t>
            </a:r>
            <a:endParaRPr lang="lv-LV" sz="2400" dirty="0">
              <a:solidFill>
                <a:srgbClr val="660033"/>
              </a:solidFill>
              <a:latin typeface="Arial Narrow" pitchFamily="34" charset="0"/>
            </a:endParaRPr>
          </a:p>
          <a:p>
            <a:pPr marL="0" indent="0">
              <a:lnSpc>
                <a:spcPct val="100000"/>
              </a:lnSpc>
              <a:spcAft>
                <a:spcPts val="600"/>
              </a:spcAft>
              <a:buNone/>
            </a:pPr>
            <a:r>
              <a:rPr lang="en-US" sz="2400" dirty="0" smtClean="0">
                <a:solidFill>
                  <a:srgbClr val="660033"/>
                </a:solidFill>
                <a:latin typeface="Arial Narrow" pitchFamily="34" charset="0"/>
              </a:rPr>
              <a:t>ES </a:t>
            </a:r>
            <a:r>
              <a:rPr lang="en-US" sz="2400" dirty="0" err="1">
                <a:solidFill>
                  <a:srgbClr val="660033"/>
                </a:solidFill>
                <a:latin typeface="Arial Narrow" pitchFamily="34" charset="0"/>
              </a:rPr>
              <a:t>struktūrfondu</a:t>
            </a:r>
            <a:r>
              <a:rPr lang="en-US" sz="2400" dirty="0">
                <a:solidFill>
                  <a:srgbClr val="660033"/>
                </a:solidFill>
                <a:latin typeface="Arial Narrow" pitchFamily="34" charset="0"/>
              </a:rPr>
              <a:t> </a:t>
            </a:r>
            <a:r>
              <a:rPr lang="en-US" sz="2400" dirty="0" err="1" smtClean="0">
                <a:solidFill>
                  <a:srgbClr val="660033"/>
                </a:solidFill>
                <a:latin typeface="Arial Narrow" pitchFamily="34" charset="0"/>
              </a:rPr>
              <a:t>atbalst</a:t>
            </a:r>
            <a:r>
              <a:rPr lang="lv-LV" sz="2400" dirty="0" smtClean="0">
                <a:solidFill>
                  <a:srgbClr val="660033"/>
                </a:solidFill>
                <a:latin typeface="Arial Narrow" pitchFamily="34" charset="0"/>
              </a:rPr>
              <a:t>s</a:t>
            </a:r>
            <a:r>
              <a:rPr lang="en-US" sz="2400" dirty="0" smtClean="0">
                <a:solidFill>
                  <a:srgbClr val="660033"/>
                </a:solidFill>
                <a:latin typeface="Arial Narrow" pitchFamily="34" charset="0"/>
              </a:rPr>
              <a:t> </a:t>
            </a:r>
            <a:r>
              <a:rPr lang="en-US" sz="2400" dirty="0" err="1" smtClean="0">
                <a:solidFill>
                  <a:srgbClr val="660033"/>
                </a:solidFill>
                <a:latin typeface="Arial Narrow" pitchFamily="34" charset="0"/>
              </a:rPr>
              <a:t>lielajiem</a:t>
            </a:r>
            <a:r>
              <a:rPr lang="en-US" sz="2400" dirty="0" smtClean="0">
                <a:solidFill>
                  <a:srgbClr val="660033"/>
                </a:solidFill>
                <a:latin typeface="Arial Narrow" pitchFamily="34" charset="0"/>
              </a:rPr>
              <a:t> </a:t>
            </a:r>
            <a:r>
              <a:rPr lang="en-US" sz="2400" dirty="0" err="1">
                <a:solidFill>
                  <a:srgbClr val="660033"/>
                </a:solidFill>
                <a:latin typeface="Arial Narrow" pitchFamily="34" charset="0"/>
              </a:rPr>
              <a:t>uzņēmumiem</a:t>
            </a:r>
            <a:endParaRPr lang="en-US" sz="2400" dirty="0">
              <a:solidFill>
                <a:srgbClr val="660033"/>
              </a:solidFill>
              <a:latin typeface="Arial Narrow" pitchFamily="34" charset="0"/>
            </a:endParaRPr>
          </a:p>
          <a:p>
            <a:pPr marL="0" indent="0">
              <a:lnSpc>
                <a:spcPct val="100000"/>
              </a:lnSpc>
              <a:spcAft>
                <a:spcPts val="600"/>
              </a:spcAft>
              <a:buNone/>
            </a:pPr>
            <a:r>
              <a:rPr lang="lv-LV" sz="2400" dirty="0" smtClean="0">
                <a:solidFill>
                  <a:srgbClr val="660033"/>
                </a:solidFill>
                <a:latin typeface="Arial Narrow" pitchFamily="34" charset="0"/>
              </a:rPr>
              <a:t>Valsts </a:t>
            </a:r>
            <a:r>
              <a:rPr lang="lv-LV" sz="2400" dirty="0">
                <a:solidFill>
                  <a:srgbClr val="660033"/>
                </a:solidFill>
                <a:latin typeface="Arial Narrow" pitchFamily="34" charset="0"/>
              </a:rPr>
              <a:t>f</a:t>
            </a:r>
            <a:r>
              <a:rPr lang="en-US" sz="2400" dirty="0" err="1" smtClean="0">
                <a:solidFill>
                  <a:srgbClr val="660033"/>
                </a:solidFill>
                <a:latin typeface="Arial Narrow" pitchFamily="34" charset="0"/>
              </a:rPr>
              <a:t>inanšu</a:t>
            </a:r>
            <a:r>
              <a:rPr lang="en-US" sz="2400" dirty="0" smtClean="0">
                <a:solidFill>
                  <a:srgbClr val="660033"/>
                </a:solidFill>
                <a:latin typeface="Arial Narrow" pitchFamily="34" charset="0"/>
              </a:rPr>
              <a:t> </a:t>
            </a:r>
            <a:r>
              <a:rPr lang="en-US" sz="2400" dirty="0" err="1">
                <a:solidFill>
                  <a:srgbClr val="660033"/>
                </a:solidFill>
                <a:latin typeface="Arial Narrow" pitchFamily="34" charset="0"/>
              </a:rPr>
              <a:t>atbalsta</a:t>
            </a:r>
            <a:r>
              <a:rPr lang="en-US" sz="2400" dirty="0">
                <a:solidFill>
                  <a:srgbClr val="660033"/>
                </a:solidFill>
                <a:latin typeface="Arial Narrow" pitchFamily="34" charset="0"/>
              </a:rPr>
              <a:t> </a:t>
            </a:r>
            <a:r>
              <a:rPr lang="en-US" sz="2400" dirty="0" err="1">
                <a:solidFill>
                  <a:srgbClr val="660033"/>
                </a:solidFill>
                <a:latin typeface="Arial Narrow" pitchFamily="34" charset="0"/>
              </a:rPr>
              <a:t>instrumenti</a:t>
            </a:r>
            <a:r>
              <a:rPr lang="en-US" sz="2400" dirty="0">
                <a:solidFill>
                  <a:srgbClr val="660033"/>
                </a:solidFill>
                <a:latin typeface="Arial Narrow" pitchFamily="34" charset="0"/>
              </a:rPr>
              <a:t> </a:t>
            </a:r>
            <a:r>
              <a:rPr lang="en-US" sz="2400" dirty="0" err="1">
                <a:solidFill>
                  <a:srgbClr val="660033"/>
                </a:solidFill>
                <a:latin typeface="Arial Narrow" pitchFamily="34" charset="0"/>
              </a:rPr>
              <a:t>farmācijas</a:t>
            </a:r>
            <a:r>
              <a:rPr lang="en-US" sz="2400" dirty="0">
                <a:solidFill>
                  <a:srgbClr val="660033"/>
                </a:solidFill>
                <a:latin typeface="Arial Narrow" pitchFamily="34" charset="0"/>
              </a:rPr>
              <a:t> </a:t>
            </a:r>
            <a:r>
              <a:rPr lang="en-US" sz="2400" dirty="0" err="1" smtClean="0">
                <a:solidFill>
                  <a:srgbClr val="660033"/>
                </a:solidFill>
                <a:latin typeface="Arial Narrow" pitchFamily="34" charset="0"/>
              </a:rPr>
              <a:t>industrija</a:t>
            </a:r>
            <a:r>
              <a:rPr lang="lv-LV" sz="2400" dirty="0" smtClean="0">
                <a:solidFill>
                  <a:srgbClr val="660033"/>
                </a:solidFill>
                <a:latin typeface="Arial Narrow" pitchFamily="34" charset="0"/>
              </a:rPr>
              <a:t>i</a:t>
            </a:r>
            <a:endParaRPr lang="en-US" sz="2400" dirty="0">
              <a:solidFill>
                <a:srgbClr val="660033"/>
              </a:solidFill>
              <a:latin typeface="Arial Narrow" pitchFamily="34" charset="0"/>
            </a:endParaRPr>
          </a:p>
          <a:p>
            <a:pPr marL="0" indent="0">
              <a:lnSpc>
                <a:spcPct val="100000"/>
              </a:lnSpc>
              <a:spcAft>
                <a:spcPts val="600"/>
              </a:spcAft>
              <a:buNone/>
            </a:pPr>
            <a:r>
              <a:rPr lang="lv-LV" sz="2400" dirty="0" smtClean="0">
                <a:solidFill>
                  <a:srgbClr val="660033"/>
                </a:solidFill>
                <a:latin typeface="Arial Narrow" pitchFamily="34" charset="0"/>
              </a:rPr>
              <a:t>Valsts  un pašvaldību </a:t>
            </a:r>
            <a:r>
              <a:rPr lang="en-US" sz="2400" dirty="0" err="1" smtClean="0">
                <a:solidFill>
                  <a:srgbClr val="660033"/>
                </a:solidFill>
                <a:latin typeface="Arial Narrow" pitchFamily="34" charset="0"/>
              </a:rPr>
              <a:t>zāļu</a:t>
            </a:r>
            <a:r>
              <a:rPr lang="en-US" sz="2400" dirty="0" smtClean="0">
                <a:solidFill>
                  <a:srgbClr val="660033"/>
                </a:solidFill>
                <a:latin typeface="Arial Narrow" pitchFamily="34" charset="0"/>
              </a:rPr>
              <a:t> </a:t>
            </a:r>
            <a:r>
              <a:rPr lang="en-US" sz="2400" dirty="0" err="1" smtClean="0">
                <a:solidFill>
                  <a:srgbClr val="660033"/>
                </a:solidFill>
                <a:latin typeface="Arial Narrow" pitchFamily="34" charset="0"/>
              </a:rPr>
              <a:t>iepirkum</a:t>
            </a:r>
            <a:r>
              <a:rPr lang="lv-LV" sz="2400" dirty="0" smtClean="0">
                <a:solidFill>
                  <a:srgbClr val="660033"/>
                </a:solidFill>
                <a:latin typeface="Arial Narrow" pitchFamily="34" charset="0"/>
              </a:rPr>
              <a:t>u optimizēšana</a:t>
            </a:r>
            <a:r>
              <a:rPr lang="en-US" sz="2400" dirty="0">
                <a:solidFill>
                  <a:srgbClr val="660033"/>
                </a:solidFill>
                <a:latin typeface="Arial Narrow" pitchFamily="34" charset="0"/>
              </a:rPr>
              <a:t> </a:t>
            </a:r>
          </a:p>
          <a:p>
            <a:pPr marL="0" indent="0">
              <a:lnSpc>
                <a:spcPct val="100000"/>
              </a:lnSpc>
              <a:spcAft>
                <a:spcPts val="600"/>
              </a:spcAft>
              <a:buNone/>
            </a:pPr>
            <a:r>
              <a:rPr lang="lv-LV" sz="2400" dirty="0" smtClean="0">
                <a:solidFill>
                  <a:srgbClr val="660033"/>
                </a:solidFill>
                <a:latin typeface="Arial Narrow" pitchFamily="34" charset="0"/>
              </a:rPr>
              <a:t>Stiprināt</a:t>
            </a:r>
            <a:r>
              <a:rPr lang="en-US" sz="2400" dirty="0" smtClean="0">
                <a:solidFill>
                  <a:srgbClr val="660033"/>
                </a:solidFill>
                <a:latin typeface="Arial Narrow" pitchFamily="34" charset="0"/>
              </a:rPr>
              <a:t> </a:t>
            </a:r>
            <a:r>
              <a:rPr lang="en-US" sz="2400" dirty="0" err="1">
                <a:solidFill>
                  <a:srgbClr val="660033"/>
                </a:solidFill>
                <a:latin typeface="Arial Narrow" pitchFamily="34" charset="0"/>
              </a:rPr>
              <a:t>zāļu</a:t>
            </a:r>
            <a:r>
              <a:rPr lang="en-US" sz="2400" dirty="0">
                <a:solidFill>
                  <a:srgbClr val="660033"/>
                </a:solidFill>
                <a:latin typeface="Arial Narrow" pitchFamily="34" charset="0"/>
              </a:rPr>
              <a:t> </a:t>
            </a:r>
            <a:r>
              <a:rPr lang="en-US" sz="2400" dirty="0" err="1">
                <a:solidFill>
                  <a:srgbClr val="660033"/>
                </a:solidFill>
                <a:latin typeface="Arial Narrow" pitchFamily="34" charset="0"/>
              </a:rPr>
              <a:t>reģistrācijas</a:t>
            </a:r>
            <a:r>
              <a:rPr lang="en-US" sz="2400" dirty="0">
                <a:solidFill>
                  <a:srgbClr val="660033"/>
                </a:solidFill>
                <a:latin typeface="Arial Narrow" pitchFamily="34" charset="0"/>
              </a:rPr>
              <a:t> </a:t>
            </a:r>
            <a:r>
              <a:rPr lang="en-US" sz="2400" dirty="0" smtClean="0">
                <a:solidFill>
                  <a:srgbClr val="660033"/>
                </a:solidFill>
                <a:latin typeface="Arial Narrow" pitchFamily="34" charset="0"/>
              </a:rPr>
              <a:t>p</a:t>
            </a:r>
            <a:r>
              <a:rPr lang="lv-LV" sz="2400" dirty="0" err="1" smtClean="0">
                <a:solidFill>
                  <a:srgbClr val="660033"/>
                </a:solidFill>
                <a:latin typeface="Arial Narrow" pitchFamily="34" charset="0"/>
              </a:rPr>
              <a:t>rocesu</a:t>
            </a:r>
            <a:r>
              <a:rPr lang="lv-LV" sz="2400" dirty="0" smtClean="0">
                <a:solidFill>
                  <a:srgbClr val="660033"/>
                </a:solidFill>
                <a:latin typeface="Arial Narrow" pitchFamily="34" charset="0"/>
              </a:rPr>
              <a:t> Latvijā</a:t>
            </a:r>
            <a:endParaRPr lang="en-US" sz="2400" dirty="0">
              <a:solidFill>
                <a:srgbClr val="660033"/>
              </a:solidFill>
              <a:latin typeface="Arial Narrow" pitchFamily="34" charset="0"/>
            </a:endParaRPr>
          </a:p>
          <a:p>
            <a:pPr marL="0" indent="0">
              <a:lnSpc>
                <a:spcPct val="100000"/>
              </a:lnSpc>
              <a:spcAft>
                <a:spcPts val="600"/>
              </a:spcAft>
              <a:buNone/>
            </a:pPr>
            <a:r>
              <a:rPr lang="en-US" sz="2400" dirty="0" err="1">
                <a:solidFill>
                  <a:srgbClr val="660033"/>
                </a:solidFill>
                <a:latin typeface="Arial Narrow" pitchFamily="34" charset="0"/>
              </a:rPr>
              <a:t>Atbalsts</a:t>
            </a:r>
            <a:r>
              <a:rPr lang="en-US" sz="2400" dirty="0">
                <a:solidFill>
                  <a:srgbClr val="660033"/>
                </a:solidFill>
                <a:latin typeface="Arial Narrow" pitchFamily="34" charset="0"/>
              </a:rPr>
              <a:t> </a:t>
            </a:r>
            <a:r>
              <a:rPr lang="en-US" sz="2400" dirty="0" err="1" smtClean="0">
                <a:solidFill>
                  <a:srgbClr val="660033"/>
                </a:solidFill>
                <a:latin typeface="Arial Narrow" pitchFamily="34" charset="0"/>
              </a:rPr>
              <a:t>zinātne</a:t>
            </a:r>
            <a:r>
              <a:rPr lang="lv-LV" sz="2400" dirty="0" smtClean="0">
                <a:solidFill>
                  <a:srgbClr val="660033"/>
                </a:solidFill>
                <a:latin typeface="Arial Narrow" pitchFamily="34" charset="0"/>
              </a:rPr>
              <a:t>s </a:t>
            </a:r>
            <a:r>
              <a:rPr lang="en-US" sz="2400" dirty="0" err="1" smtClean="0">
                <a:solidFill>
                  <a:srgbClr val="660033"/>
                </a:solidFill>
                <a:latin typeface="Arial Narrow" pitchFamily="34" charset="0"/>
              </a:rPr>
              <a:t>sinerģijai</a:t>
            </a:r>
            <a:r>
              <a:rPr lang="en-US" sz="2400" dirty="0" smtClean="0">
                <a:solidFill>
                  <a:srgbClr val="660033"/>
                </a:solidFill>
                <a:latin typeface="Arial Narrow" pitchFamily="34" charset="0"/>
              </a:rPr>
              <a:t> </a:t>
            </a:r>
            <a:r>
              <a:rPr lang="en-US" sz="2400" dirty="0" err="1">
                <a:solidFill>
                  <a:srgbClr val="660033"/>
                </a:solidFill>
                <a:latin typeface="Arial Narrow" pitchFamily="34" charset="0"/>
              </a:rPr>
              <a:t>ar</a:t>
            </a:r>
            <a:r>
              <a:rPr lang="en-US" sz="2400" dirty="0">
                <a:solidFill>
                  <a:srgbClr val="660033"/>
                </a:solidFill>
                <a:latin typeface="Arial Narrow" pitchFamily="34" charset="0"/>
              </a:rPr>
              <a:t> </a:t>
            </a:r>
            <a:r>
              <a:rPr lang="en-US" sz="2400" dirty="0" err="1">
                <a:solidFill>
                  <a:srgbClr val="660033"/>
                </a:solidFill>
                <a:latin typeface="Arial Narrow" pitchFamily="34" charset="0"/>
              </a:rPr>
              <a:t>farmācijas</a:t>
            </a:r>
            <a:r>
              <a:rPr lang="en-US" sz="2400" dirty="0">
                <a:solidFill>
                  <a:srgbClr val="660033"/>
                </a:solidFill>
                <a:latin typeface="Arial Narrow" pitchFamily="34" charset="0"/>
              </a:rPr>
              <a:t> </a:t>
            </a:r>
            <a:r>
              <a:rPr lang="en-US" sz="2400" dirty="0" err="1">
                <a:solidFill>
                  <a:srgbClr val="660033"/>
                </a:solidFill>
                <a:latin typeface="Arial Narrow" pitchFamily="34" charset="0"/>
              </a:rPr>
              <a:t>industriju</a:t>
            </a:r>
            <a:endParaRPr lang="en-US" sz="2400" dirty="0">
              <a:solidFill>
                <a:srgbClr val="660033"/>
              </a:solidFill>
              <a:latin typeface="Arial Narrow" pitchFamily="34" charset="0"/>
            </a:endParaRPr>
          </a:p>
        </p:txBody>
      </p:sp>
    </p:spTree>
    <p:extLst>
      <p:ext uri="{BB962C8B-B14F-4D97-AF65-F5344CB8AC3E}">
        <p14:creationId xmlns:p14="http://schemas.microsoft.com/office/powerpoint/2010/main" val="39024082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9B364E99-8435-4ACC-B430-3A145C59FD05}"/>
              </a:ext>
            </a:extLst>
          </p:cNvPr>
          <p:cNvGraphicFramePr>
            <a:graphicFrameLocks/>
          </p:cNvGraphicFramePr>
          <p:nvPr>
            <p:extLst>
              <p:ext uri="{D42A27DB-BD31-4B8C-83A1-F6EECF244321}">
                <p14:modId xmlns:p14="http://schemas.microsoft.com/office/powerpoint/2010/main" val="2743927874"/>
              </p:ext>
            </p:extLst>
          </p:nvPr>
        </p:nvGraphicFramePr>
        <p:xfrm>
          <a:off x="474784" y="422627"/>
          <a:ext cx="11095893" cy="61716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35484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TotalTime>
  <Words>600</Words>
  <Application>Microsoft Office PowerPoint</Application>
  <PresentationFormat>Custom</PresentationFormat>
  <Paragraphs>95</Paragraphs>
  <Slides>12</Slides>
  <Notes>8</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LATVIJAS FARMĀCIJAS APSTRĀDES RŪPNIECĪBA</vt:lpstr>
      <vt:lpstr>TOP 3 NOZĪMĪGĀKĀS PRODUKTU GRUPAS</vt:lpstr>
      <vt:lpstr>PowerPoint Presentation</vt:lpstr>
      <vt:lpstr>AKTUĀLIE ŠĪ BRĪŽA IZAICINĀJUMI</vt:lpstr>
      <vt:lpstr>Galvenās problēmas un kavējošie faktori:  Konkurence no zāļu ražotājiem ar lielu slēptu protekcionismu mājas tirgos  Pētnieciskās infrastruktūras un kompetences iztrūkums LV (Re-purposing &amp; Drug Delivery Systems)  Kvalificēta darba spēka trūkums   Apgrozāmie līdzekļi ilgtermiņa inovāciju projektiem </vt:lpstr>
      <vt:lpstr>NACIONĀLĀS FARMĀCIJAS INDUSTRIJAS LOMA TAUTSAIMNIECĪBĀ</vt:lpstr>
      <vt:lpstr>KO SAGAIDĀM NO VALSTS SAVAI IZAUGSMEI? </vt:lpstr>
      <vt:lpstr>PowerPoint Presentation</vt:lpstr>
      <vt:lpstr>FARMĀCIJAS INDUSTRIĀLO PĒTĪJUMU CENTRS (FIPC)</vt:lpstr>
      <vt:lpstr>FARMĀCIJAS INDUSTRIĀLO PĒTĪJUMU CENTRS (FIPC)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Mārtiņš Tambaks | OlainFarm LV</dc:creator>
  <cp:lastModifiedBy>auditorija2</cp:lastModifiedBy>
  <cp:revision>67</cp:revision>
  <dcterms:created xsi:type="dcterms:W3CDTF">2019-05-30T14:33:18Z</dcterms:created>
  <dcterms:modified xsi:type="dcterms:W3CDTF">2019-06-03T06:10:19Z</dcterms:modified>
</cp:coreProperties>
</file>